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5"/>
  </p:notesMasterIdLst>
  <p:sldIdLst>
    <p:sldId id="297" r:id="rId2"/>
    <p:sldId id="29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98" r:id="rId21"/>
    <p:sldId id="282" r:id="rId22"/>
    <p:sldId id="283" r:id="rId23"/>
    <p:sldId id="284" r:id="rId24"/>
    <p:sldId id="274" r:id="rId25"/>
    <p:sldId id="275" r:id="rId26"/>
    <p:sldId id="276" r:id="rId27"/>
    <p:sldId id="277" r:id="rId28"/>
    <p:sldId id="278" r:id="rId29"/>
    <p:sldId id="299" r:id="rId30"/>
    <p:sldId id="285" r:id="rId31"/>
    <p:sldId id="294" r:id="rId32"/>
    <p:sldId id="295" r:id="rId33"/>
    <p:sldId id="286" r:id="rId34"/>
    <p:sldId id="279" r:id="rId35"/>
    <p:sldId id="280" r:id="rId36"/>
    <p:sldId id="281" r:id="rId37"/>
    <p:sldId id="287" r:id="rId38"/>
    <p:sldId id="288" r:id="rId39"/>
    <p:sldId id="289" r:id="rId40"/>
    <p:sldId id="290" r:id="rId41"/>
    <p:sldId id="291" r:id="rId42"/>
    <p:sldId id="292" r:id="rId43"/>
    <p:sldId id="293" r:id="rId44"/>
  </p:sldIdLst>
  <p:sldSz cx="4681538" cy="35115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1" d="100"/>
          <a:sy n="201" d="100"/>
        </p:scale>
        <p:origin x="-288" y="-90"/>
      </p:cViewPr>
      <p:guideLst>
        <p:guide orient="horz" pos="1106"/>
        <p:guide pos="147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AC22D-D72D-4909-A0C8-EE252355E118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54063"/>
            <a:ext cx="502920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C9FB3-1E13-49A4-B651-49DCA9873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C9FB3-1E13-49A4-B651-49DCA9873A1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34077" y="819361"/>
            <a:ext cx="3823256" cy="249554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 rot="5400000">
            <a:off x="3885618" y="553959"/>
            <a:ext cx="1030055" cy="196625"/>
          </a:xfrm>
          <a:prstGeom prst="rect">
            <a:avLst/>
          </a:prstGeom>
        </p:spPr>
        <p:txBody>
          <a:bodyPr lIns="46817" tIns="23409" rIns="46817" bIns="23409" rtlCol="0"/>
          <a:lstStyle/>
          <a:p>
            <a:fld id="{F97F1410-D3FC-430D-B1C3-9A8999C32775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4161887" y="2936046"/>
            <a:ext cx="312103" cy="266878"/>
          </a:xfrm>
          <a:prstGeom prst="rect">
            <a:avLst/>
          </a:prstGeom>
        </p:spPr>
        <p:txBody>
          <a:bodyPr lIns="46817" tIns="23409" rIns="46817" bIns="23409" rtlCol="0"/>
          <a:lstStyle/>
          <a:p>
            <a:fld id="{93C050F2-9AD6-4D91-AF8C-35412F1629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 rot="5400000">
            <a:off x="3578738" y="1913616"/>
            <a:ext cx="1638723" cy="187262"/>
          </a:xfrm>
          <a:prstGeom prst="rect">
            <a:avLst/>
          </a:prstGeom>
        </p:spPr>
        <p:txBody>
          <a:bodyPr lIns="46817" tIns="23409" rIns="46817" bIns="23409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887040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3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4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5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6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7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8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9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24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25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26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27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28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34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4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35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36.xml"/><Relationship Id="rId4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5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8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9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0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0969" y="1069975"/>
            <a:ext cx="3979307" cy="585258"/>
          </a:xfrm>
        </p:spPr>
        <p:txBody>
          <a:bodyPr>
            <a:noAutofit/>
          </a:bodyPr>
          <a:lstStyle/>
          <a:p>
            <a:pPr eaLnBrk="1" hangingPunct="1"/>
            <a:r>
              <a:rPr lang="en-US" sz="2000" b="1" dirty="0">
                <a:solidFill>
                  <a:srgbClr val="FF0000"/>
                </a:solidFill>
              </a:rPr>
              <a:t>probability</a:t>
            </a:r>
            <a:r>
              <a:rPr lang="en-US" sz="2000" b="1" dirty="0">
                <a:solidFill>
                  <a:srgbClr val="000000"/>
                </a:solidFill>
              </a:rPr>
              <a:t/>
            </a:r>
            <a:br>
              <a:rPr lang="en-US" sz="2000" b="1" dirty="0">
                <a:solidFill>
                  <a:srgbClr val="000000"/>
                </a:solidFill>
              </a:rPr>
            </a:br>
            <a:r>
              <a:rPr lang="en-US" sz="2000" b="1" dirty="0">
                <a:solidFill>
                  <a:srgbClr val="000000"/>
                </a:solidFill>
              </a:rPr>
              <a:t>Warm Up</a:t>
            </a:r>
            <a:br>
              <a:rPr lang="en-US" sz="2000" b="1" dirty="0">
                <a:solidFill>
                  <a:srgbClr val="000000"/>
                </a:solidFill>
              </a:rPr>
            </a:br>
            <a:r>
              <a:rPr lang="en-US" sz="2000" b="1" dirty="0">
                <a:solidFill>
                  <a:srgbClr val="000000"/>
                </a:solidFill>
              </a:rPr>
              <a:t>page 12- write the </a:t>
            </a:r>
            <a:r>
              <a:rPr lang="en-US" sz="2000" b="1" dirty="0" smtClean="0">
                <a:solidFill>
                  <a:srgbClr val="000000"/>
                </a:solidFill>
              </a:rPr>
              <a:t>question</a:t>
            </a:r>
            <a:r>
              <a:rPr lang="en-US" sz="2000" b="1" dirty="0">
                <a:solidFill>
                  <a:srgbClr val="000000"/>
                </a:solidFill>
              </a:rPr>
              <a:t/>
            </a:r>
            <a:br>
              <a:rPr lang="en-US" sz="2000" b="1" dirty="0">
                <a:solidFill>
                  <a:srgbClr val="000000"/>
                </a:solidFill>
              </a:rPr>
            </a:br>
            <a:r>
              <a:rPr lang="en-US" sz="2000" b="1" dirty="0">
                <a:solidFill>
                  <a:srgbClr val="000000"/>
                </a:solidFill>
              </a:rPr>
              <a:t>you have 10 </a:t>
            </a:r>
            <a:r>
              <a:rPr lang="en-US" sz="2000" b="1" dirty="0" err="1">
                <a:solidFill>
                  <a:srgbClr val="000000"/>
                </a:solidFill>
              </a:rPr>
              <a:t>mins</a:t>
            </a:r>
            <a:r>
              <a:rPr lang="en-US" sz="2000" b="1" dirty="0">
                <a:solidFill>
                  <a:srgbClr val="000000"/>
                </a:solidFill>
              </a:rPr>
              <a:t> to complete it.</a:t>
            </a:r>
            <a:r>
              <a:rPr lang="en-US" sz="2000" b="1" dirty="0"/>
              <a:t> </a:t>
            </a:r>
            <a:br>
              <a:rPr lang="en-US" sz="2000" b="1" dirty="0"/>
            </a:br>
            <a:r>
              <a:rPr lang="en-US" sz="2000" b="1" dirty="0"/>
              <a:t>See coaching on page 85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384" y="156058"/>
            <a:ext cx="4057498" cy="418546"/>
          </a:xfrm>
          <a:prstGeom prst="rect">
            <a:avLst/>
          </a:prstGeom>
        </p:spPr>
      </p:pic>
      <p:sp>
        <p:nvSpPr>
          <p:cNvPr id="2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b="1" dirty="0" smtClean="0">
                <a:solidFill>
                  <a:srgbClr val="0096FC"/>
                </a:solidFill>
              </a:rPr>
              <a:t>8</a:t>
            </a:r>
          </a:p>
        </p:txBody>
      </p:sp>
      <p:sp>
        <p:nvSpPr>
          <p:cNvPr id="3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id="7" name="Picture 6">
            <a:hlinkClick r:id="rId3" action="ppaction://hlinksldjump"/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id="8" name="Picture 7">
            <a:hlinkClick r:id="rId5" action="ppaction://hlinksldjump"/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384" y="156058"/>
            <a:ext cx="4057498" cy="351582"/>
          </a:xfrm>
          <a:prstGeom prst="rect">
            <a:avLst/>
          </a:prstGeom>
        </p:spPr>
      </p:pic>
      <p:sp>
        <p:nvSpPr>
          <p:cNvPr id="2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b="1" dirty="0" smtClean="0">
                <a:solidFill>
                  <a:srgbClr val="0096FC"/>
                </a:solidFill>
              </a:rPr>
              <a:t>9</a:t>
            </a:r>
          </a:p>
        </p:txBody>
      </p:sp>
      <p:sp>
        <p:nvSpPr>
          <p:cNvPr id="3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id="7" name="Picture 6">
            <a:hlinkClick r:id="rId3" action="ppaction://hlinksldjump"/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id="8" name="Picture 7">
            <a:hlinkClick r:id="rId5" action="ppaction://hlinksldjump"/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384" y="156058"/>
            <a:ext cx="4057498" cy="351582"/>
          </a:xfrm>
          <a:prstGeom prst="rect">
            <a:avLst/>
          </a:prstGeom>
        </p:spPr>
      </p:pic>
      <p:sp>
        <p:nvSpPr>
          <p:cNvPr id="2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b="1" dirty="0" smtClean="0">
                <a:solidFill>
                  <a:srgbClr val="0096FC"/>
                </a:solidFill>
              </a:rPr>
              <a:t>10</a:t>
            </a:r>
          </a:p>
        </p:txBody>
      </p:sp>
      <p:sp>
        <p:nvSpPr>
          <p:cNvPr id="3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id="7" name="Picture 6">
            <a:hlinkClick r:id="rId3" action="ppaction://hlinksldjump"/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id="8" name="Picture 7">
            <a:hlinkClick r:id="rId5" action="ppaction://hlinksldjump"/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384" y="156058"/>
            <a:ext cx="4057498" cy="351582"/>
          </a:xfrm>
          <a:prstGeom prst="rect">
            <a:avLst/>
          </a:prstGeom>
        </p:spPr>
      </p:pic>
      <p:sp>
        <p:nvSpPr>
          <p:cNvPr id="2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b="1" dirty="0" smtClean="0">
                <a:solidFill>
                  <a:srgbClr val="0096FC"/>
                </a:solidFill>
              </a:rPr>
              <a:t>11</a:t>
            </a:r>
          </a:p>
        </p:txBody>
      </p:sp>
      <p:sp>
        <p:nvSpPr>
          <p:cNvPr id="3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id="7" name="Picture 6">
            <a:hlinkClick r:id="rId3" action="ppaction://hlinksldjump"/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id="8" name="Picture 7">
            <a:hlinkClick r:id="rId5" action="ppaction://hlinksldjump"/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384" y="156058"/>
            <a:ext cx="4057498" cy="351582"/>
          </a:xfrm>
          <a:prstGeom prst="rect">
            <a:avLst/>
          </a:prstGeom>
        </p:spPr>
      </p:pic>
      <p:sp>
        <p:nvSpPr>
          <p:cNvPr id="2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b="1" dirty="0" smtClean="0">
                <a:solidFill>
                  <a:srgbClr val="0096FC"/>
                </a:solidFill>
              </a:rPr>
              <a:t>12</a:t>
            </a:r>
          </a:p>
        </p:txBody>
      </p:sp>
      <p:sp>
        <p:nvSpPr>
          <p:cNvPr id="3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id="7" name="Picture 6">
            <a:hlinkClick r:id="rId3" action="ppaction://hlinksldjump"/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id="8" name="Picture 7">
            <a:hlinkClick r:id="rId5" action="ppaction://hlinksldjump"/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384" y="156058"/>
            <a:ext cx="4057498" cy="351582"/>
          </a:xfrm>
          <a:prstGeom prst="rect">
            <a:avLst/>
          </a:prstGeom>
        </p:spPr>
      </p:pic>
      <p:sp>
        <p:nvSpPr>
          <p:cNvPr id="2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b="1" dirty="0" smtClean="0">
                <a:solidFill>
                  <a:srgbClr val="0096FC"/>
                </a:solidFill>
              </a:rPr>
              <a:t>13</a:t>
            </a:r>
          </a:p>
        </p:txBody>
      </p:sp>
      <p:sp>
        <p:nvSpPr>
          <p:cNvPr id="3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id="7" name="Picture 6">
            <a:hlinkClick r:id="rId3" action="ppaction://hlinksldjump"/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id="8" name="Picture 7">
            <a:hlinkClick r:id="rId5" action="ppaction://hlinksldjump"/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384" y="156058"/>
            <a:ext cx="4057498" cy="351582"/>
          </a:xfrm>
          <a:prstGeom prst="rect">
            <a:avLst/>
          </a:prstGeom>
        </p:spPr>
      </p:pic>
      <p:sp>
        <p:nvSpPr>
          <p:cNvPr id="2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b="1" dirty="0" smtClean="0">
                <a:solidFill>
                  <a:srgbClr val="0096FC"/>
                </a:solidFill>
              </a:rPr>
              <a:t>14</a:t>
            </a:r>
          </a:p>
        </p:txBody>
      </p:sp>
      <p:sp>
        <p:nvSpPr>
          <p:cNvPr id="3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id="7" name="Picture 6">
            <a:hlinkClick r:id="rId3" action="ppaction://hlinksldjump"/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id="8" name="Picture 7">
            <a:hlinkClick r:id="rId5" action="ppaction://hlinksldjump"/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384" y="156058"/>
            <a:ext cx="4057498" cy="350490"/>
          </a:xfrm>
          <a:prstGeom prst="rect">
            <a:avLst/>
          </a:prstGeom>
        </p:spPr>
      </p:pic>
      <p:sp>
        <p:nvSpPr>
          <p:cNvPr id="2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b="1" dirty="0" smtClean="0">
                <a:solidFill>
                  <a:srgbClr val="0096FC"/>
                </a:solidFill>
              </a:rPr>
              <a:t>15</a:t>
            </a:r>
          </a:p>
        </p:txBody>
      </p:sp>
      <p:sp>
        <p:nvSpPr>
          <p:cNvPr id="3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id="7" name="Picture 6">
            <a:hlinkClick r:id="rId3" action="ppaction://hlinksldjump"/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id="8" name="Picture 7">
            <a:hlinkClick r:id="rId5" action="ppaction://hlinksldjump"/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384" y="156058"/>
            <a:ext cx="4057498" cy="324959"/>
          </a:xfrm>
          <a:prstGeom prst="rect">
            <a:avLst/>
          </a:prstGeom>
        </p:spPr>
      </p:pic>
      <p:sp>
        <p:nvSpPr>
          <p:cNvPr id="2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b="1" dirty="0" smtClean="0">
                <a:solidFill>
                  <a:srgbClr val="0096FC"/>
                </a:solidFill>
              </a:rPr>
              <a:t>16</a:t>
            </a:r>
          </a:p>
        </p:txBody>
      </p:sp>
      <p:sp>
        <p:nvSpPr>
          <p:cNvPr id="3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id="7" name="Picture 6">
            <a:hlinkClick r:id="rId3" action="ppaction://hlinksldjump"/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id="8" name="Picture 7">
            <a:hlinkClick r:id="rId5" action="ppaction://hlinksldjump"/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384" y="156058"/>
            <a:ext cx="4057498" cy="140124"/>
          </a:xfrm>
          <a:prstGeom prst="rect">
            <a:avLst/>
          </a:prstGeom>
        </p:spPr>
      </p:pic>
      <p:sp>
        <p:nvSpPr>
          <p:cNvPr id="2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b="1" dirty="0" smtClean="0">
                <a:solidFill>
                  <a:srgbClr val="0096FC"/>
                </a:solidFill>
              </a:rPr>
              <a:t>17</a:t>
            </a:r>
          </a:p>
        </p:txBody>
      </p:sp>
      <p:sp>
        <p:nvSpPr>
          <p:cNvPr id="3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id="7" name="Picture 6">
            <a:hlinkClick r:id="rId3" action="ppaction://hlinksldjump"/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id="8" name="Picture 7">
            <a:hlinkClick r:id="rId5" action="ppaction://hlinksldjump"/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681728" cy="3511296"/>
          </a:xfrm>
          <a:prstGeom prst="rect">
            <a:avLst/>
          </a:prstGeom>
        </p:spPr>
      </p:pic>
      <p:sp>
        <p:nvSpPr>
          <p:cNvPr id="2" name="TextBox X"/>
          <p:cNvSpPr txBox="1"/>
          <p:nvPr/>
        </p:nvSpPr>
        <p:spPr>
          <a:xfrm>
            <a:off x="0" y="1225296"/>
            <a:ext cx="4681728" cy="265176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620" dirty="0" smtClean="0">
                <a:solidFill>
                  <a:srgbClr val="2525CB"/>
                </a:solidFill>
              </a:rPr>
              <a:t>Permutations and Combinations</a:t>
            </a:r>
          </a:p>
        </p:txBody>
      </p:sp>
      <p:sp>
        <p:nvSpPr>
          <p:cNvPr id="3" name="TextBox X"/>
          <p:cNvSpPr txBox="1"/>
          <p:nvPr/>
        </p:nvSpPr>
        <p:spPr>
          <a:xfrm>
            <a:off x="0" y="2020824"/>
            <a:ext cx="4681728" cy="34163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620" dirty="0" smtClean="0">
                <a:solidFill>
                  <a:srgbClr val="2525CB"/>
                </a:solidFill>
              </a:rPr>
              <a:t>Mrs. Williams-</a:t>
            </a:r>
            <a:r>
              <a:rPr lang="en-US" sz="1620" dirty="0" err="1" smtClean="0">
                <a:solidFill>
                  <a:srgbClr val="2525CB"/>
                </a:solidFill>
              </a:rPr>
              <a:t>Brissett</a:t>
            </a:r>
            <a:endParaRPr lang="en-US" sz="1620" dirty="0" smtClean="0">
              <a:solidFill>
                <a:srgbClr val="2525CB"/>
              </a:solidFill>
            </a:endParaRPr>
          </a:p>
        </p:txBody>
      </p:sp>
      <p:sp>
        <p:nvSpPr>
          <p:cNvPr id="4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id="7" name="Picture 6">
            <a:hlinkClick r:id="rId4" action="ppaction://hlinksldjump"/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72000" cy="1261800"/>
          </a:xfrm>
        </p:spPr>
        <p:txBody>
          <a:bodyPr/>
          <a:lstStyle/>
          <a:p>
            <a:r>
              <a:rPr lang="en-US" dirty="0" smtClean="0"/>
              <a:t>A permutation is an arrangement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 smtClean="0"/>
              <a:t>objects in a specific order.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3369" y="1016008"/>
            <a:ext cx="3823256" cy="2495542"/>
          </a:xfrm>
        </p:spPr>
        <p:txBody>
          <a:bodyPr/>
          <a:lstStyle/>
          <a:p>
            <a:r>
              <a:rPr lang="en-US" sz="1600" dirty="0" smtClean="0"/>
              <a:t>Example:</a:t>
            </a:r>
          </a:p>
          <a:p>
            <a:r>
              <a:rPr lang="en-US" sz="1600" dirty="0" smtClean="0"/>
              <a:t>The possible permutations of the </a:t>
            </a:r>
            <a:r>
              <a:rPr lang="en-US" sz="1600" dirty="0" smtClean="0"/>
              <a:t>letters</a:t>
            </a:r>
          </a:p>
          <a:p>
            <a:r>
              <a:rPr lang="en-US" sz="1600" dirty="0" smtClean="0"/>
              <a:t> </a:t>
            </a:r>
            <a:r>
              <a:rPr lang="en-US" sz="1600" dirty="0" smtClean="0"/>
              <a:t>A, B, and C without repeating and letter is</a:t>
            </a:r>
          </a:p>
          <a:p>
            <a:r>
              <a:rPr lang="en-US" sz="1600" dirty="0" smtClean="0"/>
              <a:t>ABC</a:t>
            </a:r>
          </a:p>
          <a:p>
            <a:r>
              <a:rPr lang="en-US" sz="1600" dirty="0" smtClean="0"/>
              <a:t>ACB</a:t>
            </a:r>
          </a:p>
          <a:p>
            <a:r>
              <a:rPr lang="en-US" sz="1600" dirty="0" smtClean="0"/>
              <a:t>BAC</a:t>
            </a:r>
          </a:p>
          <a:p>
            <a:r>
              <a:rPr lang="en-US" sz="1600" dirty="0" smtClean="0"/>
              <a:t>BCA</a:t>
            </a:r>
          </a:p>
          <a:p>
            <a:r>
              <a:rPr lang="en-US" sz="1600" dirty="0" smtClean="0"/>
              <a:t>CAB</a:t>
            </a:r>
          </a:p>
          <a:p>
            <a:r>
              <a:rPr lang="en-US" sz="1600" dirty="0" err="1" smtClean="0"/>
              <a:t>CBAThere</a:t>
            </a:r>
            <a:r>
              <a:rPr lang="en-US" sz="1600" dirty="0" smtClean="0"/>
              <a:t> </a:t>
            </a:r>
            <a:r>
              <a:rPr lang="en-US" sz="1600" dirty="0" smtClean="0"/>
              <a:t>are 6 permutations (6 arrangements)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Permutations</a:t>
            </a:r>
            <a:r>
              <a:rPr lang="en-US" dirty="0" smtClean="0"/>
              <a:t> - </a:t>
            </a:r>
            <a:r>
              <a:rPr lang="en-US" dirty="0"/>
              <a:t>Official Formula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5769" y="1222375"/>
            <a:ext cx="4191000" cy="304800"/>
          </a:xfrm>
        </p:spPr>
        <p:txBody>
          <a:bodyPr/>
          <a:lstStyle/>
          <a:p>
            <a:r>
              <a:rPr lang="en-US" sz="1500" dirty="0"/>
              <a:t>To find the number of Permutations of </a:t>
            </a:r>
            <a:r>
              <a:rPr lang="en-US" sz="1500" i="1" dirty="0"/>
              <a:t>n</a:t>
            </a:r>
            <a:r>
              <a:rPr lang="en-US" sz="1500" dirty="0"/>
              <a:t> items </a:t>
            </a:r>
            <a:endParaRPr lang="en-US" sz="1500" dirty="0" smtClean="0"/>
          </a:p>
          <a:p>
            <a:r>
              <a:rPr lang="en-US" sz="1500" dirty="0" smtClean="0"/>
              <a:t>chosen </a:t>
            </a:r>
            <a:r>
              <a:rPr lang="en-US" sz="1500" i="1" dirty="0"/>
              <a:t>r</a:t>
            </a:r>
            <a:r>
              <a:rPr lang="en-US" sz="1500" dirty="0"/>
              <a:t> at a time, you can use the formula:</a:t>
            </a:r>
          </a:p>
          <a:p>
            <a:endParaRPr lang="en-US" sz="1500" dirty="0"/>
          </a:p>
          <a:p>
            <a:pPr marL="42136"/>
            <a:endParaRPr lang="en-US" sz="1500" dirty="0"/>
          </a:p>
          <a:p>
            <a:pPr marL="42136"/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24792477"/>
              </p:ext>
            </p:extLst>
          </p:nvPr>
        </p:nvGraphicFramePr>
        <p:xfrm>
          <a:off x="664369" y="1831975"/>
          <a:ext cx="3414434" cy="726696"/>
        </p:xfrm>
        <a:graphic>
          <a:graphicData uri="http://schemas.openxmlformats.org/presentationml/2006/ole">
            <p:oleObj spid="_x0000_s1026" name="Equation" r:id="rId3" imgW="1968500" imgH="419100" progId="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40769" y="1984375"/>
            <a:ext cx="1752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76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Permutations</a:t>
            </a:r>
            <a:r>
              <a:rPr lang="en-US" dirty="0"/>
              <a:t> </a:t>
            </a:r>
            <a:r>
              <a:rPr lang="en-US" sz="2000" dirty="0"/>
              <a:t>– order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3369" y="1222375"/>
            <a:ext cx="4267200" cy="838200"/>
          </a:xfrm>
        </p:spPr>
        <p:txBody>
          <a:bodyPr>
            <a:normAutofit fontScale="92500" lnSpcReduction="10000"/>
          </a:bodyPr>
          <a:lstStyle/>
          <a:p>
            <a:pPr marL="42136"/>
            <a:r>
              <a:rPr lang="en-US" sz="1500" dirty="0"/>
              <a:t>A combination lock will open when the right </a:t>
            </a:r>
            <a:endParaRPr lang="en-US" sz="1500" dirty="0" smtClean="0"/>
          </a:p>
          <a:p>
            <a:pPr marL="42136"/>
            <a:r>
              <a:rPr lang="en-US" sz="1500" dirty="0" smtClean="0"/>
              <a:t>choice </a:t>
            </a:r>
            <a:r>
              <a:rPr lang="en-US" sz="1500" dirty="0"/>
              <a:t>of three numbers (from 1 to 30, inclusive</a:t>
            </a:r>
            <a:r>
              <a:rPr lang="en-US" sz="1500" dirty="0" smtClean="0"/>
              <a:t>)</a:t>
            </a:r>
          </a:p>
          <a:p>
            <a:pPr marL="42136"/>
            <a:r>
              <a:rPr lang="en-US" sz="1500" dirty="0" smtClean="0"/>
              <a:t> </a:t>
            </a:r>
            <a:r>
              <a:rPr lang="en-US" sz="1500" dirty="0"/>
              <a:t>is selected. How many different lock combinations are </a:t>
            </a:r>
            <a:endParaRPr lang="en-US" sz="1500" dirty="0" smtClean="0"/>
          </a:p>
          <a:p>
            <a:pPr marL="42136"/>
            <a:r>
              <a:rPr lang="en-US" sz="1500" dirty="0" smtClean="0"/>
              <a:t>possible </a:t>
            </a:r>
            <a:r>
              <a:rPr lang="en-US" sz="1500" dirty="0"/>
              <a:t>assuming no number is repeated?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97422939"/>
              </p:ext>
            </p:extLst>
          </p:nvPr>
        </p:nvGraphicFramePr>
        <p:xfrm>
          <a:off x="564873" y="2302016"/>
          <a:ext cx="4015069" cy="621024"/>
        </p:xfrm>
        <a:graphic>
          <a:graphicData uri="http://schemas.openxmlformats.org/presentationml/2006/ole">
            <p:oleObj spid="_x0000_s2050" name="Equation" r:id="rId3" imgW="2705100" imgH="419100" progId="">
              <p:embed/>
            </p:oleObj>
          </a:graphicData>
        </a:graphic>
      </p:graphicFrame>
      <p:grpSp>
        <p:nvGrpSpPr>
          <p:cNvPr id="5" name="AnswerNow"/>
          <p:cNvGrpSpPr>
            <a:grpSpLocks/>
          </p:cNvGrpSpPr>
          <p:nvPr/>
        </p:nvGrpSpPr>
        <p:grpSpPr bwMode="auto">
          <a:xfrm>
            <a:off x="3309587" y="2074416"/>
            <a:ext cx="1137874" cy="227600"/>
            <a:chOff x="2180" y="3960"/>
            <a:chExt cx="1400" cy="280"/>
          </a:xfrm>
        </p:grpSpPr>
        <p:sp>
          <p:nvSpPr>
            <p:cNvPr id="7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0000"/>
                </a:gs>
                <a:gs pos="39999">
                  <a:srgbClr val="0A128C">
                    <a:alpha val="80001"/>
                  </a:srgbClr>
                </a:gs>
                <a:gs pos="70000">
                  <a:srgbClr val="181CC7">
                    <a:alpha val="65000"/>
                  </a:srgbClr>
                </a:gs>
                <a:gs pos="88000">
                  <a:srgbClr val="7005D4">
                    <a:alpha val="56000"/>
                  </a:srgbClr>
                </a:gs>
                <a:gs pos="100000">
                  <a:srgbClr val="8C3D91">
                    <a:alpha val="50000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>
                      <a:alpha val="50195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0" hangingPunct="0"/>
              <a:r>
                <a:rPr lang="en-US" sz="1200" b="1" dirty="0">
                  <a:solidFill>
                    <a:srgbClr val="FFFFFF"/>
                  </a:solidFill>
                  <a:latin typeface="Times" pitchFamily="18" charset="0"/>
                </a:rPr>
                <a:t>Answer Now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85726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Permutations</a:t>
            </a:r>
            <a:r>
              <a:rPr lang="en-US" dirty="0"/>
              <a:t> </a:t>
            </a:r>
            <a:r>
              <a:rPr lang="en-US" sz="2000" dirty="0"/>
              <a:t>– order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7169" y="1222375"/>
            <a:ext cx="4626769" cy="481048"/>
          </a:xfrm>
        </p:spPr>
        <p:txBody>
          <a:bodyPr>
            <a:normAutofit fontScale="92500" lnSpcReduction="20000"/>
          </a:bodyPr>
          <a:lstStyle/>
          <a:p>
            <a:r>
              <a:rPr lang="en-US" sz="1400" dirty="0"/>
              <a:t>From a club of 24 members, a President, Vice President, </a:t>
            </a:r>
            <a:endParaRPr lang="en-US" sz="1400" dirty="0" smtClean="0"/>
          </a:p>
          <a:p>
            <a:r>
              <a:rPr lang="en-US" sz="1400" dirty="0" smtClean="0"/>
              <a:t>Secretary</a:t>
            </a:r>
            <a:r>
              <a:rPr lang="en-US" sz="1400" dirty="0"/>
              <a:t>, Treasurer and Historian are to be elected.  </a:t>
            </a:r>
            <a:endParaRPr lang="en-US" sz="1400" dirty="0" smtClean="0"/>
          </a:p>
          <a:p>
            <a:r>
              <a:rPr lang="en-US" sz="1400" dirty="0" smtClean="0"/>
              <a:t>In </a:t>
            </a:r>
            <a:r>
              <a:rPr lang="en-US" sz="1400" dirty="0"/>
              <a:t>how many ways can the offices be filled?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74863556"/>
              </p:ext>
            </p:extLst>
          </p:nvPr>
        </p:nvGraphicFramePr>
        <p:xfrm>
          <a:off x="858282" y="2106930"/>
          <a:ext cx="3433128" cy="941290"/>
        </p:xfrm>
        <a:graphic>
          <a:graphicData uri="http://schemas.openxmlformats.org/presentationml/2006/ole">
            <p:oleObj spid="_x0000_s3074" name="Equation" r:id="rId3" imgW="1943100" imgH="635000" progId="">
              <p:embed/>
            </p:oleObj>
          </a:graphicData>
        </a:graphic>
      </p:graphicFrame>
      <p:grpSp>
        <p:nvGrpSpPr>
          <p:cNvPr id="5" name="AnswerNow"/>
          <p:cNvGrpSpPr>
            <a:grpSpLocks/>
          </p:cNvGrpSpPr>
          <p:nvPr/>
        </p:nvGrpSpPr>
        <p:grpSpPr bwMode="auto">
          <a:xfrm>
            <a:off x="3309587" y="1794792"/>
            <a:ext cx="1137874" cy="227600"/>
            <a:chOff x="2180" y="3960"/>
            <a:chExt cx="1400" cy="280"/>
          </a:xfrm>
        </p:grpSpPr>
        <p:sp>
          <p:nvSpPr>
            <p:cNvPr id="7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0000"/>
                </a:gs>
                <a:gs pos="39999">
                  <a:srgbClr val="0A128C">
                    <a:alpha val="80001"/>
                  </a:srgbClr>
                </a:gs>
                <a:gs pos="70000">
                  <a:srgbClr val="181CC7">
                    <a:alpha val="65000"/>
                  </a:srgbClr>
                </a:gs>
                <a:gs pos="88000">
                  <a:srgbClr val="7005D4">
                    <a:alpha val="56000"/>
                  </a:srgbClr>
                </a:gs>
                <a:gs pos="100000">
                  <a:srgbClr val="8C3D91">
                    <a:alpha val="50000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>
                      <a:alpha val="50195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0" hangingPunct="0"/>
              <a:r>
                <a:rPr lang="en-US" sz="1200" b="1" dirty="0">
                  <a:solidFill>
                    <a:srgbClr val="FFFFFF"/>
                  </a:solidFill>
                  <a:latin typeface="Times" pitchFamily="18" charset="0"/>
                </a:rPr>
                <a:t>Answer Now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6409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384" y="156058"/>
            <a:ext cx="4057498" cy="140124"/>
          </a:xfrm>
          <a:prstGeom prst="rect">
            <a:avLst/>
          </a:prstGeom>
        </p:spPr>
      </p:pic>
      <p:sp>
        <p:nvSpPr>
          <p:cNvPr id="2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b="1" dirty="0" smtClean="0">
                <a:solidFill>
                  <a:srgbClr val="0096FC"/>
                </a:solidFill>
              </a:rPr>
              <a:t>18</a:t>
            </a:r>
          </a:p>
        </p:txBody>
      </p:sp>
      <p:sp>
        <p:nvSpPr>
          <p:cNvPr id="3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id="7" name="Picture 6">
            <a:hlinkClick r:id="rId3" action="ppaction://hlinksldjump"/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id="8" name="Picture 7">
            <a:hlinkClick r:id="rId5" action="ppaction://hlinksldjump"/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384" y="156058"/>
            <a:ext cx="4057498" cy="161660"/>
          </a:xfrm>
          <a:prstGeom prst="rect">
            <a:avLst/>
          </a:prstGeom>
        </p:spPr>
      </p:pic>
      <p:sp>
        <p:nvSpPr>
          <p:cNvPr id="2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b="1" dirty="0" smtClean="0">
                <a:solidFill>
                  <a:srgbClr val="0096FC"/>
                </a:solidFill>
              </a:rPr>
              <a:t>19</a:t>
            </a:r>
          </a:p>
        </p:txBody>
      </p:sp>
      <p:sp>
        <p:nvSpPr>
          <p:cNvPr id="3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id="7" name="Picture 6">
            <a:hlinkClick r:id="rId3" action="ppaction://hlinksldjump"/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id="8" name="Picture 7">
            <a:hlinkClick r:id="rId5" action="ppaction://hlinksldjump"/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384" y="156058"/>
            <a:ext cx="4057498" cy="161660"/>
          </a:xfrm>
          <a:prstGeom prst="rect">
            <a:avLst/>
          </a:prstGeom>
        </p:spPr>
      </p:pic>
      <p:sp>
        <p:nvSpPr>
          <p:cNvPr id="2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b="1" dirty="0" smtClean="0">
                <a:solidFill>
                  <a:srgbClr val="0096FC"/>
                </a:solidFill>
              </a:rPr>
              <a:t>20</a:t>
            </a:r>
          </a:p>
        </p:txBody>
      </p:sp>
      <p:sp>
        <p:nvSpPr>
          <p:cNvPr id="3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id="7" name="Picture 6">
            <a:hlinkClick r:id="rId3" action="ppaction://hlinksldjump"/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id="8" name="Picture 7">
            <a:hlinkClick r:id="rId5" action="ppaction://hlinksldjump"/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384" y="156058"/>
            <a:ext cx="4057498" cy="161660"/>
          </a:xfrm>
          <a:prstGeom prst="rect">
            <a:avLst/>
          </a:prstGeom>
        </p:spPr>
      </p:pic>
      <p:sp>
        <p:nvSpPr>
          <p:cNvPr id="2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b="1" dirty="0" smtClean="0">
                <a:solidFill>
                  <a:srgbClr val="0096FC"/>
                </a:solidFill>
              </a:rPr>
              <a:t>21</a:t>
            </a:r>
          </a:p>
        </p:txBody>
      </p:sp>
      <p:sp>
        <p:nvSpPr>
          <p:cNvPr id="3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id="7" name="Picture 6">
            <a:hlinkClick r:id="rId3" action="ppaction://hlinksldjump"/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id="8" name="Picture 7">
            <a:hlinkClick r:id="rId5" action="ppaction://hlinksldjump"/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384" y="156058"/>
            <a:ext cx="4057498" cy="161660"/>
          </a:xfrm>
          <a:prstGeom prst="rect">
            <a:avLst/>
          </a:prstGeom>
        </p:spPr>
      </p:pic>
      <p:sp>
        <p:nvSpPr>
          <p:cNvPr id="2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b="1" dirty="0" smtClean="0">
                <a:solidFill>
                  <a:srgbClr val="0096FC"/>
                </a:solidFill>
              </a:rPr>
              <a:t>22</a:t>
            </a:r>
          </a:p>
        </p:txBody>
      </p:sp>
      <p:sp>
        <p:nvSpPr>
          <p:cNvPr id="3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id="7" name="Picture 6">
            <a:hlinkClick r:id="rId3" action="ppaction://hlinksldjump"/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id="8" name="Picture 7">
            <a:hlinkClick r:id="rId5" action="ppaction://hlinksldjump"/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369" y="0"/>
            <a:ext cx="2815631" cy="1261800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A combination consists </a:t>
            </a:r>
            <a:r>
              <a:rPr lang="en-US" b="1" u="sng" dirty="0" smtClean="0">
                <a:solidFill>
                  <a:schemeClr val="tx1"/>
                </a:solidFill>
              </a:rPr>
              <a:t/>
            </a:r>
            <a:br>
              <a:rPr lang="en-US" b="1" u="sng" dirty="0" smtClean="0">
                <a:solidFill>
                  <a:schemeClr val="tx1"/>
                </a:solidFill>
              </a:rPr>
            </a:br>
            <a:r>
              <a:rPr lang="en-US" b="1" u="sng" dirty="0" smtClean="0">
                <a:solidFill>
                  <a:schemeClr val="tx1"/>
                </a:solidFill>
              </a:rPr>
              <a:t>of </a:t>
            </a:r>
            <a:r>
              <a:rPr lang="en-US" b="1" u="sng" dirty="0" smtClean="0">
                <a:solidFill>
                  <a:schemeClr val="tx1"/>
                </a:solidFill>
              </a:rPr>
              <a:t>objects without regard to order.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3369" y="1146175"/>
            <a:ext cx="3823256" cy="2495542"/>
          </a:xfrm>
        </p:spPr>
        <p:txBody>
          <a:bodyPr>
            <a:normAutofit/>
          </a:bodyPr>
          <a:lstStyle/>
          <a:p>
            <a:r>
              <a:rPr lang="en-US" sz="1600" u="sng" dirty="0"/>
              <a:t>Example:</a:t>
            </a:r>
          </a:p>
          <a:p>
            <a:r>
              <a:rPr lang="en-US" sz="1600" dirty="0"/>
              <a:t>Selecting two side dishes from a list of </a:t>
            </a:r>
            <a:endParaRPr lang="en-US" sz="1600" dirty="0" smtClean="0"/>
          </a:p>
          <a:p>
            <a:r>
              <a:rPr lang="en-US" sz="1600" dirty="0" smtClean="0"/>
              <a:t>5 </a:t>
            </a:r>
            <a:r>
              <a:rPr lang="en-US" sz="1600" dirty="0"/>
              <a:t>dishes, the order in which you </a:t>
            </a:r>
            <a:r>
              <a:rPr lang="en-US" sz="1600" dirty="0" smtClean="0"/>
              <a:t>choose</a:t>
            </a:r>
          </a:p>
          <a:p>
            <a:r>
              <a:rPr lang="en-US" sz="1600" dirty="0" smtClean="0"/>
              <a:t> </a:t>
            </a:r>
            <a:r>
              <a:rPr lang="en-US" sz="1600" dirty="0"/>
              <a:t>the side dishes from the list does not matter.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384" y="156058"/>
            <a:ext cx="4057498" cy="2103141"/>
          </a:xfrm>
          <a:prstGeom prst="rect">
            <a:avLst/>
          </a:prstGeom>
        </p:spPr>
      </p:pic>
      <p:sp>
        <p:nvSpPr>
          <p:cNvPr id="2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b="1" dirty="0" smtClean="0">
                <a:solidFill>
                  <a:srgbClr val="0096FC"/>
                </a:solidFill>
              </a:rPr>
              <a:t>1</a:t>
            </a:r>
          </a:p>
        </p:txBody>
      </p:sp>
      <p:sp>
        <p:nvSpPr>
          <p:cNvPr id="3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id="7" name="Picture 6">
            <a:hlinkClick r:id="rId3" action="ppaction://hlinksldjump"/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id="8" name="Picture 7">
            <a:hlinkClick r:id="rId5" action="ppaction://hlinksldjump"/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0969" y="155575"/>
            <a:ext cx="4096346" cy="585258"/>
          </a:xfrm>
        </p:spPr>
        <p:txBody>
          <a:bodyPr>
            <a:normAutofit/>
          </a:bodyPr>
          <a:lstStyle/>
          <a:p>
            <a:r>
              <a:rPr lang="en-US" sz="2500" dirty="0"/>
              <a:t>Combinations</a:t>
            </a:r>
            <a:r>
              <a:rPr lang="en-US" dirty="0" smtClean="0"/>
              <a:t> </a:t>
            </a:r>
            <a:r>
              <a:rPr lang="en-US" dirty="0"/>
              <a:t>– order doesn’t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769" y="765175"/>
            <a:ext cx="4495800" cy="2495542"/>
          </a:xfrm>
        </p:spPr>
        <p:txBody>
          <a:bodyPr/>
          <a:lstStyle/>
          <a:p>
            <a:r>
              <a:rPr lang="en-US" sz="1400" dirty="0"/>
              <a:t>To find the number of Combinations of </a:t>
            </a:r>
            <a:r>
              <a:rPr lang="en-US" sz="1400" dirty="0" smtClean="0"/>
              <a:t>n </a:t>
            </a:r>
            <a:r>
              <a:rPr lang="en-US" sz="1400" dirty="0"/>
              <a:t>items </a:t>
            </a:r>
            <a:endParaRPr lang="en-US" sz="1400" dirty="0" smtClean="0"/>
          </a:p>
          <a:p>
            <a:r>
              <a:rPr lang="en-US" sz="1400" dirty="0" smtClean="0"/>
              <a:t>chosen r at a time, you can use the formula: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Notice, this is the </a:t>
            </a:r>
            <a:r>
              <a:rPr lang="en-US" sz="1400" dirty="0" smtClean="0">
                <a:solidFill>
                  <a:srgbClr val="0070C0"/>
                </a:solidFill>
              </a:rPr>
              <a:t>permutation formula </a:t>
            </a:r>
            <a:r>
              <a:rPr lang="en-US" sz="1400" dirty="0" smtClean="0"/>
              <a:t>divided</a:t>
            </a:r>
          </a:p>
          <a:p>
            <a:r>
              <a:rPr lang="en-US" sz="1400" dirty="0" smtClean="0"/>
              <a:t> by </a:t>
            </a:r>
            <a:r>
              <a:rPr lang="en-US" sz="1400" i="1" dirty="0" smtClean="0">
                <a:solidFill>
                  <a:srgbClr val="FF0000"/>
                </a:solidFill>
              </a:rPr>
              <a:t>r</a:t>
            </a:r>
            <a:r>
              <a:rPr lang="en-US" sz="1400" dirty="0" smtClean="0">
                <a:solidFill>
                  <a:srgbClr val="FF0000"/>
                </a:solidFill>
              </a:rPr>
              <a:t>!</a:t>
            </a:r>
            <a:r>
              <a:rPr lang="en-US" sz="1400" dirty="0" smtClean="0"/>
              <a:t> to cancel out the repetitions.  </a:t>
            </a:r>
            <a:endParaRPr lang="en-US" sz="1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99100767"/>
              </p:ext>
            </p:extLst>
          </p:nvPr>
        </p:nvGraphicFramePr>
        <p:xfrm>
          <a:off x="878601" y="1560689"/>
          <a:ext cx="3569673" cy="727509"/>
        </p:xfrm>
        <a:graphic>
          <a:graphicData uri="http://schemas.openxmlformats.org/presentationml/2006/ole">
            <p:oleObj spid="_x0000_s4098" name="Equation" r:id="rId3" imgW="2057400" imgH="419100" progId="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872615" y="1599706"/>
            <a:ext cx="780256" cy="66329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6817" tIns="23409" rIns="46817" bIns="23409"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38538" y="1911844"/>
            <a:ext cx="234077" cy="33164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46817" tIns="23409" rIns="46817" bIns="23409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766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72000" cy="1261800"/>
          </a:xfrm>
        </p:spPr>
        <p:txBody>
          <a:bodyPr/>
          <a:lstStyle/>
          <a:p>
            <a:r>
              <a:rPr lang="en-US" dirty="0" smtClean="0"/>
              <a:t>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0969" y="917575"/>
            <a:ext cx="4240292" cy="2016328"/>
          </a:xfrm>
        </p:spPr>
        <p:txBody>
          <a:bodyPr/>
          <a:lstStyle/>
          <a:p>
            <a:r>
              <a:rPr lang="en-US" sz="1200" dirty="0" smtClean="0"/>
              <a:t>Arnold, Beth, and </a:t>
            </a:r>
            <a:r>
              <a:rPr lang="en-US" sz="1200" dirty="0" err="1" smtClean="0"/>
              <a:t>Corrie</a:t>
            </a:r>
            <a:r>
              <a:rPr lang="en-US" sz="1200" dirty="0" smtClean="0"/>
              <a:t>, all work in the same department.  </a:t>
            </a:r>
          </a:p>
          <a:p>
            <a:r>
              <a:rPr lang="en-US" sz="1200" dirty="0" smtClean="0"/>
              <a:t>One person must work on the 4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of July.</a:t>
            </a:r>
          </a:p>
          <a:p>
            <a:r>
              <a:rPr lang="en-US" sz="1200" dirty="0" smtClean="0"/>
              <a:t>How many different ways can the two people who get the day</a:t>
            </a:r>
          </a:p>
          <a:p>
            <a:r>
              <a:rPr lang="en-US" sz="1200" dirty="0" smtClean="0"/>
              <a:t> off be chosen?</a:t>
            </a:r>
          </a:p>
          <a:p>
            <a:r>
              <a:rPr lang="en-US" sz="1200" dirty="0" smtClean="0"/>
              <a:t>3 – Arnold and Beth, Arnold and </a:t>
            </a:r>
            <a:r>
              <a:rPr lang="en-US" sz="1200" dirty="0" err="1" smtClean="0"/>
              <a:t>Corrie</a:t>
            </a:r>
            <a:r>
              <a:rPr lang="en-US" sz="1200" dirty="0" smtClean="0"/>
              <a:t>, Beth and </a:t>
            </a:r>
            <a:r>
              <a:rPr lang="en-US" sz="1200" dirty="0" err="1" smtClean="0"/>
              <a:t>Corrie</a:t>
            </a:r>
            <a:r>
              <a:rPr lang="en-US" sz="1200" dirty="0" smtClean="0"/>
              <a:t>. 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36494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72000" cy="1261800"/>
          </a:xfrm>
        </p:spPr>
        <p:txBody>
          <a:bodyPr/>
          <a:lstStyle/>
          <a:p>
            <a:r>
              <a:rPr lang="en-US" dirty="0" smtClean="0"/>
              <a:t>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93775"/>
            <a:ext cx="4681538" cy="2244928"/>
          </a:xfrm>
        </p:spPr>
        <p:txBody>
          <a:bodyPr/>
          <a:lstStyle/>
          <a:p>
            <a:r>
              <a:rPr lang="en-US" sz="1100" dirty="0" smtClean="0"/>
              <a:t>How </a:t>
            </a:r>
            <a:r>
              <a:rPr lang="en-US" sz="1100" dirty="0"/>
              <a:t>i</a:t>
            </a:r>
            <a:r>
              <a:rPr lang="en-US" sz="1100" dirty="0" smtClean="0"/>
              <a:t>s this situation similar or different from the last?</a:t>
            </a:r>
          </a:p>
          <a:p>
            <a:r>
              <a:rPr lang="en-US" sz="1100" dirty="0" smtClean="0"/>
              <a:t>Similar – choosing two of three people</a:t>
            </a:r>
          </a:p>
          <a:p>
            <a:r>
              <a:rPr lang="en-US" sz="1100" dirty="0" smtClean="0"/>
              <a:t>Different – order did not matter, we were looking for a ‘group’ </a:t>
            </a:r>
          </a:p>
          <a:p>
            <a:r>
              <a:rPr lang="en-US" sz="1100" dirty="0" smtClean="0"/>
              <a:t>Combinations are arrangements of items where order does not matter.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233298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30969" y="155575"/>
            <a:ext cx="4096346" cy="585258"/>
          </a:xfrm>
        </p:spPr>
        <p:txBody>
          <a:bodyPr>
            <a:normAutofit/>
          </a:bodyPr>
          <a:lstStyle/>
          <a:p>
            <a:r>
              <a:rPr lang="en-US" sz="2500" dirty="0"/>
              <a:t>Combinations</a:t>
            </a:r>
            <a:r>
              <a:rPr lang="en-US" dirty="0" smtClean="0"/>
              <a:t> </a:t>
            </a:r>
            <a:r>
              <a:rPr lang="en-US" dirty="0"/>
              <a:t>– order doesn’t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769" y="688975"/>
            <a:ext cx="4447461" cy="2625928"/>
          </a:xfrm>
        </p:spPr>
        <p:txBody>
          <a:bodyPr/>
          <a:lstStyle/>
          <a:p>
            <a:pPr marL="42136"/>
            <a:r>
              <a:rPr lang="en-US" sz="1400" dirty="0"/>
              <a:t>To play a particular card game, each </a:t>
            </a:r>
            <a:r>
              <a:rPr lang="en-US" sz="1400" dirty="0" smtClean="0"/>
              <a:t>player </a:t>
            </a:r>
            <a:r>
              <a:rPr lang="en-US" sz="1400" dirty="0"/>
              <a:t>is dealt </a:t>
            </a:r>
            <a:r>
              <a:rPr lang="en-US" sz="1400" dirty="0" smtClean="0"/>
              <a:t>five</a:t>
            </a:r>
          </a:p>
          <a:p>
            <a:pPr marL="42136"/>
            <a:r>
              <a:rPr lang="en-US" sz="1400" dirty="0" smtClean="0"/>
              <a:t> </a:t>
            </a:r>
            <a:r>
              <a:rPr lang="en-US" sz="1400" dirty="0"/>
              <a:t>cards from </a:t>
            </a:r>
            <a:r>
              <a:rPr lang="en-US" sz="1400" dirty="0" smtClean="0"/>
              <a:t>a </a:t>
            </a:r>
            <a:r>
              <a:rPr lang="en-US" sz="1400" dirty="0"/>
              <a:t>standard deck of 52 cards. </a:t>
            </a:r>
            <a:endParaRPr lang="en-US" sz="1400" dirty="0" smtClean="0"/>
          </a:p>
          <a:p>
            <a:pPr marL="42136"/>
            <a:r>
              <a:rPr lang="en-US" sz="1400" dirty="0" smtClean="0"/>
              <a:t>How </a:t>
            </a:r>
            <a:r>
              <a:rPr lang="en-US" sz="1400" dirty="0"/>
              <a:t>many different hands are possible?</a:t>
            </a:r>
          </a:p>
          <a:p>
            <a:endParaRPr lang="en-US" sz="1400" dirty="0"/>
          </a:p>
        </p:txBody>
      </p:sp>
      <p:grpSp>
        <p:nvGrpSpPr>
          <p:cNvPr id="2" name="AnswerNow"/>
          <p:cNvGrpSpPr>
            <a:grpSpLocks/>
          </p:cNvGrpSpPr>
          <p:nvPr/>
        </p:nvGrpSpPr>
        <p:grpSpPr bwMode="auto">
          <a:xfrm>
            <a:off x="3277077" y="1833810"/>
            <a:ext cx="1137874" cy="227600"/>
            <a:chOff x="2180" y="3960"/>
            <a:chExt cx="1400" cy="280"/>
          </a:xfrm>
        </p:grpSpPr>
        <p:sp>
          <p:nvSpPr>
            <p:cNvPr id="5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0000"/>
                </a:gs>
                <a:gs pos="39999">
                  <a:srgbClr val="0A128C">
                    <a:alpha val="80001"/>
                  </a:srgbClr>
                </a:gs>
                <a:gs pos="70000">
                  <a:srgbClr val="181CC7">
                    <a:alpha val="65000"/>
                  </a:srgbClr>
                </a:gs>
                <a:gs pos="88000">
                  <a:srgbClr val="7005D4">
                    <a:alpha val="56000"/>
                  </a:srgbClr>
                </a:gs>
                <a:gs pos="100000">
                  <a:srgbClr val="8C3D91">
                    <a:alpha val="50000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6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>
                      <a:alpha val="50195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/>
              <a:r>
                <a:rPr lang="en-US" sz="1200" b="1" dirty="0">
                  <a:solidFill>
                    <a:srgbClr val="FFFFFF"/>
                  </a:solidFill>
                  <a:latin typeface="Times" pitchFamily="18" charset="0"/>
                </a:rPr>
                <a:t>Answer Now</a:t>
              </a:r>
            </a:p>
          </p:txBody>
        </p:sp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69041882"/>
              </p:ext>
            </p:extLst>
          </p:nvPr>
        </p:nvGraphicFramePr>
        <p:xfrm>
          <a:off x="788384" y="2039463"/>
          <a:ext cx="2921085" cy="1242048"/>
        </p:xfrm>
        <a:graphic>
          <a:graphicData uri="http://schemas.openxmlformats.org/presentationml/2006/ole">
            <p:oleObj spid="_x0000_s5122" name="Equation" r:id="rId3" imgW="1968500" imgH="8382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9758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384" y="156058"/>
            <a:ext cx="4057498" cy="161660"/>
          </a:xfrm>
          <a:prstGeom prst="rect">
            <a:avLst/>
          </a:prstGeom>
        </p:spPr>
      </p:pic>
      <p:sp>
        <p:nvSpPr>
          <p:cNvPr id="2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b="1" dirty="0" smtClean="0">
                <a:solidFill>
                  <a:srgbClr val="0096FC"/>
                </a:solidFill>
              </a:rPr>
              <a:t>23</a:t>
            </a:r>
          </a:p>
        </p:txBody>
      </p:sp>
      <p:sp>
        <p:nvSpPr>
          <p:cNvPr id="3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id="7" name="Picture 6">
            <a:hlinkClick r:id="rId3" action="ppaction://hlinksldjump"/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id="8" name="Picture 7">
            <a:hlinkClick r:id="rId5" action="ppaction://hlinksldjump"/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384" y="156058"/>
            <a:ext cx="4057498" cy="162596"/>
          </a:xfrm>
          <a:prstGeom prst="rect">
            <a:avLst/>
          </a:prstGeom>
        </p:spPr>
      </p:pic>
      <p:sp>
        <p:nvSpPr>
          <p:cNvPr id="2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b="1" dirty="0" smtClean="0">
                <a:solidFill>
                  <a:srgbClr val="0096FC"/>
                </a:solidFill>
              </a:rPr>
              <a:t>24</a:t>
            </a:r>
          </a:p>
        </p:txBody>
      </p:sp>
      <p:sp>
        <p:nvSpPr>
          <p:cNvPr id="3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id="7" name="Picture 6">
            <a:hlinkClick r:id="rId3" action="ppaction://hlinksldjump"/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id="8" name="Picture 7">
            <a:hlinkClick r:id="rId5" action="ppaction://hlinksldjump"/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384" y="156058"/>
            <a:ext cx="4057498" cy="162596"/>
          </a:xfrm>
          <a:prstGeom prst="rect">
            <a:avLst/>
          </a:prstGeom>
        </p:spPr>
      </p:pic>
      <p:sp>
        <p:nvSpPr>
          <p:cNvPr id="2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b="1" dirty="0" smtClean="0">
                <a:solidFill>
                  <a:srgbClr val="0096FC"/>
                </a:solidFill>
              </a:rPr>
              <a:t>25</a:t>
            </a:r>
          </a:p>
        </p:txBody>
      </p:sp>
      <p:sp>
        <p:nvSpPr>
          <p:cNvPr id="3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id="7" name="Picture 6">
            <a:hlinkClick r:id="rId3" action="ppaction://hlinksldjump"/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9" y="0"/>
            <a:ext cx="8788631" cy="765175"/>
          </a:xfrm>
        </p:spPr>
        <p:txBody>
          <a:bodyPr/>
          <a:lstStyle/>
          <a:p>
            <a:r>
              <a:rPr lang="en-US" dirty="0" smtClean="0"/>
              <a:t>Practice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688975"/>
            <a:ext cx="4419600" cy="249554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200" dirty="0" smtClean="0"/>
              <a:t>How many ways can 8 of 15 students line up to walk to lunch?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How many ways can you choose 3 of 10 summer reading books?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How many ways can pick a three digit lock code if numbers cannot</a:t>
            </a:r>
            <a:br>
              <a:rPr lang="en-US" sz="1200" dirty="0" smtClean="0"/>
            </a:br>
            <a:r>
              <a:rPr lang="en-US" sz="1200" dirty="0" smtClean="0"/>
              <a:t> repeat?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How many ways can you pick 2 of 5 lamps for your new living</a:t>
            </a:r>
            <a:br>
              <a:rPr lang="en-US" sz="1200" dirty="0" smtClean="0"/>
            </a:br>
            <a:r>
              <a:rPr lang="en-US" sz="1200" dirty="0" smtClean="0"/>
              <a:t> room?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306079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72000" cy="1261800"/>
          </a:xfrm>
        </p:spPr>
        <p:txBody>
          <a:bodyPr/>
          <a:lstStyle/>
          <a:p>
            <a:r>
              <a:rPr lang="en-US" dirty="0" smtClean="0"/>
              <a:t>Practice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7169" y="1069975"/>
            <a:ext cx="3823256" cy="2495542"/>
          </a:xfrm>
        </p:spPr>
        <p:txBody>
          <a:bodyPr/>
          <a:lstStyle/>
          <a:p>
            <a:r>
              <a:rPr lang="en-US" sz="1200" dirty="0" smtClean="0"/>
              <a:t>How many ways can 8 of 15 students line up to walk to lunch?</a:t>
            </a:r>
          </a:p>
          <a:p>
            <a:r>
              <a:rPr lang="en-US" sz="1200" dirty="0" smtClean="0"/>
              <a:t>Permutation; </a:t>
            </a:r>
            <a:r>
              <a:rPr lang="en-US" sz="1200" baseline="-25000" dirty="0" smtClean="0"/>
              <a:t>15</a:t>
            </a:r>
            <a:r>
              <a:rPr lang="en-US" sz="1200" dirty="0" smtClean="0"/>
              <a:t>P</a:t>
            </a:r>
            <a:r>
              <a:rPr lang="en-US" sz="1200" baseline="-25000" dirty="0" smtClean="0"/>
              <a:t>8</a:t>
            </a:r>
            <a:r>
              <a:rPr lang="en-US" sz="1200" dirty="0" smtClean="0"/>
              <a:t> = 259,459,200</a:t>
            </a:r>
          </a:p>
          <a:p>
            <a:pPr marL="42136"/>
            <a:endParaRPr lang="en-US" sz="1200" baseline="-25000" dirty="0" smtClean="0"/>
          </a:p>
          <a:p>
            <a:r>
              <a:rPr lang="en-US" sz="1200" dirty="0" smtClean="0"/>
              <a:t>How many ways can you choose 3 of 10 summer reading books?</a:t>
            </a:r>
          </a:p>
          <a:p>
            <a:r>
              <a:rPr lang="en-US" sz="1200" dirty="0" smtClean="0"/>
              <a:t>Combination; </a:t>
            </a:r>
            <a:r>
              <a:rPr lang="en-US" sz="1200" baseline="-25000" dirty="0" smtClean="0"/>
              <a:t>10</a:t>
            </a:r>
            <a:r>
              <a:rPr lang="en-US" sz="1200" dirty="0" smtClean="0"/>
              <a:t>C</a:t>
            </a:r>
            <a:r>
              <a:rPr lang="en-US" sz="1200" baseline="-25000" dirty="0" smtClean="0"/>
              <a:t>3</a:t>
            </a:r>
            <a:r>
              <a:rPr lang="en-US" sz="1200" dirty="0"/>
              <a:t> </a:t>
            </a:r>
            <a:r>
              <a:rPr lang="en-US" sz="1200" dirty="0" smtClean="0"/>
              <a:t>= 120</a:t>
            </a:r>
          </a:p>
        </p:txBody>
      </p:sp>
    </p:spTree>
    <p:extLst>
      <p:ext uri="{BB962C8B-B14F-4D97-AF65-F5344CB8AC3E}">
        <p14:creationId xmlns:p14="http://schemas.microsoft.com/office/powerpoint/2010/main" xmlns="" val="152064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72000" cy="1261800"/>
          </a:xfrm>
        </p:spPr>
        <p:txBody>
          <a:bodyPr/>
          <a:lstStyle/>
          <a:p>
            <a:r>
              <a:rPr lang="en-US" dirty="0" smtClean="0"/>
              <a:t>Practice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769" y="1146175"/>
            <a:ext cx="3823256" cy="2092528"/>
          </a:xfrm>
        </p:spPr>
        <p:txBody>
          <a:bodyPr/>
          <a:lstStyle/>
          <a:p>
            <a:r>
              <a:rPr lang="en-US" sz="1100" dirty="0" smtClean="0"/>
              <a:t>How many ways can pick a three digit lock code if numbers cannot repeat?</a:t>
            </a:r>
          </a:p>
          <a:p>
            <a:r>
              <a:rPr lang="en-US" sz="1100" dirty="0" smtClean="0"/>
              <a:t>Permutation; </a:t>
            </a:r>
            <a:r>
              <a:rPr lang="en-US" sz="1100" baseline="-25000" dirty="0" smtClean="0"/>
              <a:t>10</a:t>
            </a:r>
            <a:r>
              <a:rPr lang="en-US" sz="1100" dirty="0" smtClean="0"/>
              <a:t>P</a:t>
            </a:r>
            <a:r>
              <a:rPr lang="en-US" sz="1100" baseline="-25000" dirty="0" smtClean="0"/>
              <a:t>3</a:t>
            </a:r>
            <a:r>
              <a:rPr lang="en-US" sz="1100" dirty="0" smtClean="0"/>
              <a:t> = 720</a:t>
            </a:r>
          </a:p>
          <a:p>
            <a:pPr marL="42136"/>
            <a:endParaRPr lang="en-US" sz="1100" dirty="0" smtClean="0"/>
          </a:p>
          <a:p>
            <a:r>
              <a:rPr lang="en-US" sz="1100" dirty="0" smtClean="0"/>
              <a:t>How many ways can you pick 2 of 5 lamps for your new living room?</a:t>
            </a:r>
          </a:p>
          <a:p>
            <a:r>
              <a:rPr lang="en-US" sz="1100" dirty="0" smtClean="0"/>
              <a:t>Combination; </a:t>
            </a:r>
            <a:r>
              <a:rPr lang="en-US" sz="1100" baseline="-25000" dirty="0" smtClean="0"/>
              <a:t>5</a:t>
            </a:r>
            <a:r>
              <a:rPr lang="en-US" sz="1100" dirty="0" smtClean="0"/>
              <a:t>C</a:t>
            </a:r>
            <a:r>
              <a:rPr lang="en-US" sz="1100" baseline="-25000" dirty="0" smtClean="0"/>
              <a:t>2</a:t>
            </a:r>
            <a:r>
              <a:rPr lang="en-US" sz="1100" dirty="0" smtClean="0"/>
              <a:t> = 10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70609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431" y="156058"/>
            <a:ext cx="4050038" cy="1326209"/>
          </a:xfrm>
          <a:prstGeom prst="rect">
            <a:avLst/>
          </a:prstGeom>
        </p:spPr>
      </p:pic>
      <p:sp>
        <p:nvSpPr>
          <p:cNvPr id="2" name="TextBox X"/>
          <p:cNvSpPr txBox="1"/>
          <p:nvPr/>
        </p:nvSpPr>
        <p:spPr>
          <a:xfrm>
            <a:off x="0" y="91440"/>
            <a:ext cx="499431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b="1" dirty="0" smtClean="0">
                <a:solidFill>
                  <a:srgbClr val="0096FC"/>
                </a:solidFill>
              </a:rPr>
              <a:t>2</a:t>
            </a:r>
          </a:p>
        </p:txBody>
      </p:sp>
      <p:sp>
        <p:nvSpPr>
          <p:cNvPr id="3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id="7" name="Picture 6">
            <a:hlinkClick r:id="rId3" action="ppaction://hlinksldjump"/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id="8" name="Picture 7">
            <a:hlinkClick r:id="rId5" action="ppaction://hlinksldjump"/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077" y="819361"/>
            <a:ext cx="4316492" cy="2495542"/>
          </a:xfrm>
        </p:spPr>
        <p:txBody>
          <a:bodyPr/>
          <a:lstStyle/>
          <a:p>
            <a:r>
              <a:rPr lang="en-US" sz="1200" dirty="0"/>
              <a:t>A basketball team consists of two centers, five forwards, and </a:t>
            </a:r>
            <a:r>
              <a:rPr lang="en-US" sz="1200" dirty="0" smtClean="0"/>
              <a:t>four</a:t>
            </a:r>
          </a:p>
          <a:p>
            <a:r>
              <a:rPr lang="en-US" sz="1200" dirty="0" smtClean="0"/>
              <a:t> </a:t>
            </a:r>
            <a:r>
              <a:rPr lang="en-US" sz="1200" dirty="0"/>
              <a:t>guards. In how many ways can the coach select a starting </a:t>
            </a:r>
            <a:r>
              <a:rPr lang="en-US" sz="1200" dirty="0" smtClean="0"/>
              <a:t>line</a:t>
            </a:r>
          </a:p>
          <a:p>
            <a:r>
              <a:rPr lang="en-US" sz="1200" dirty="0" smtClean="0"/>
              <a:t> </a:t>
            </a:r>
            <a:r>
              <a:rPr lang="en-US" sz="1200" dirty="0"/>
              <a:t>up of one center, two forwards, and two guards?</a:t>
            </a:r>
          </a:p>
          <a:p>
            <a:pPr marL="42136"/>
            <a:endParaRPr lang="en-US" sz="1200" dirty="0"/>
          </a:p>
        </p:txBody>
      </p:sp>
      <p:grpSp>
        <p:nvGrpSpPr>
          <p:cNvPr id="2" name="AnswerNow"/>
          <p:cNvGrpSpPr>
            <a:grpSpLocks/>
          </p:cNvGrpSpPr>
          <p:nvPr/>
        </p:nvGrpSpPr>
        <p:grpSpPr bwMode="auto">
          <a:xfrm>
            <a:off x="3119148" y="2262999"/>
            <a:ext cx="1137874" cy="227600"/>
            <a:chOff x="2180" y="3960"/>
            <a:chExt cx="1400" cy="280"/>
          </a:xfrm>
        </p:grpSpPr>
        <p:sp>
          <p:nvSpPr>
            <p:cNvPr id="6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0000"/>
                </a:gs>
                <a:gs pos="39999">
                  <a:srgbClr val="0A128C">
                    <a:alpha val="80001"/>
                  </a:srgbClr>
                </a:gs>
                <a:gs pos="70000">
                  <a:srgbClr val="181CC7">
                    <a:alpha val="65000"/>
                  </a:srgbClr>
                </a:gs>
                <a:gs pos="88000">
                  <a:srgbClr val="7005D4">
                    <a:alpha val="56000"/>
                  </a:srgbClr>
                </a:gs>
                <a:gs pos="100000">
                  <a:srgbClr val="8C3D91">
                    <a:alpha val="50000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>
                      <a:alpha val="50195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/>
              <a:r>
                <a:rPr lang="en-US" sz="1200" b="1" dirty="0">
                  <a:solidFill>
                    <a:srgbClr val="FFFFFF"/>
                  </a:solidFill>
                  <a:latin typeface="Times" pitchFamily="18" charset="0"/>
                </a:rPr>
                <a:t>Answer Now</a:t>
              </a:r>
            </a:p>
          </p:txBody>
        </p:sp>
      </p:grp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35002" y="140625"/>
            <a:ext cx="3838861" cy="585258"/>
          </a:xfrm>
        </p:spPr>
        <p:txBody>
          <a:bodyPr>
            <a:normAutofit/>
          </a:bodyPr>
          <a:lstStyle/>
          <a:p>
            <a:r>
              <a:rPr lang="en-US" dirty="0" smtClean="0"/>
              <a:t>Challenge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30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dirty="0"/>
              <a:t>A basketball team consists of two centers, five forwards, and four guards. In how many ways can the coach select a starting line up of one center, two forwards, and two guards?</a:t>
            </a:r>
          </a:p>
          <a:p>
            <a:pPr marL="42136"/>
            <a:endParaRPr lang="en-US" dirty="0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525048" y="1689121"/>
            <a:ext cx="1269542" cy="598264"/>
            <a:chOff x="472324" y="4318606"/>
            <a:chExt cx="2480421" cy="1167794"/>
          </a:xfrm>
        </p:grpSpPr>
        <p:graphicFrame>
          <p:nvGraphicFramePr>
            <p:cNvPr id="1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280803615"/>
                </p:ext>
              </p:extLst>
            </p:nvPr>
          </p:nvGraphicFramePr>
          <p:xfrm>
            <a:off x="472324" y="4615315"/>
            <a:ext cx="2480421" cy="871085"/>
          </p:xfrm>
          <a:graphic>
            <a:graphicData uri="http://schemas.openxmlformats.org/presentationml/2006/ole">
              <p:oleObj spid="_x0000_s6146" name="Equation" r:id="rId3" imgW="850531" imgH="393529" progId="">
                <p:embed/>
              </p:oleObj>
            </a:graphicData>
          </a:graphic>
        </p:graphicFrame>
        <p:sp>
          <p:nvSpPr>
            <p:cNvPr id="11" name="TextBox 11"/>
            <p:cNvSpPr txBox="1">
              <a:spLocks noChangeArrowheads="1"/>
            </p:cNvSpPr>
            <p:nvPr/>
          </p:nvSpPr>
          <p:spPr bwMode="auto">
            <a:xfrm>
              <a:off x="703114" y="4318606"/>
              <a:ext cx="1829677" cy="720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/>
                <a:t>Center: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807594" y="1677741"/>
            <a:ext cx="1397146" cy="582820"/>
            <a:chOff x="3048000" y="4275151"/>
            <a:chExt cx="2728452" cy="1137317"/>
          </a:xfrm>
        </p:grpSpPr>
        <p:graphicFrame>
          <p:nvGraphicFramePr>
            <p:cNvPr id="13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001696336"/>
                </p:ext>
              </p:extLst>
            </p:nvPr>
          </p:nvGraphicFramePr>
          <p:xfrm>
            <a:off x="3048000" y="4650468"/>
            <a:ext cx="2728452" cy="762000"/>
          </p:xfrm>
          <a:graphic>
            <a:graphicData uri="http://schemas.openxmlformats.org/presentationml/2006/ole">
              <p:oleObj spid="_x0000_s6147" name="Equation" r:id="rId4" imgW="1409088" imgH="393529" progId="">
                <p:embed/>
              </p:oleObj>
            </a:graphicData>
          </a:graphic>
        </p:graphicFrame>
        <p:sp>
          <p:nvSpPr>
            <p:cNvPr id="14" name="TextBox 12"/>
            <p:cNvSpPr txBox="1">
              <a:spLocks noChangeArrowheads="1"/>
            </p:cNvSpPr>
            <p:nvPr/>
          </p:nvSpPr>
          <p:spPr bwMode="auto">
            <a:xfrm>
              <a:off x="3200400" y="4275151"/>
              <a:ext cx="2331821" cy="720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Forwards: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3264072" y="1677741"/>
            <a:ext cx="1345942" cy="598264"/>
            <a:chOff x="5856286" y="3313843"/>
            <a:chExt cx="2629365" cy="1167481"/>
          </a:xfrm>
        </p:grpSpPr>
        <p:graphicFrame>
          <p:nvGraphicFramePr>
            <p:cNvPr id="1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327317320"/>
                </p:ext>
              </p:extLst>
            </p:nvPr>
          </p:nvGraphicFramePr>
          <p:xfrm>
            <a:off x="5856286" y="3719923"/>
            <a:ext cx="2629365" cy="761401"/>
          </p:xfrm>
          <a:graphic>
            <a:graphicData uri="http://schemas.openxmlformats.org/presentationml/2006/ole">
              <p:oleObj spid="_x0000_s6148" name="Equation" r:id="rId5" imgW="1358310" imgH="393529" progId="">
                <p:embed/>
              </p:oleObj>
            </a:graphicData>
          </a:graphic>
        </p:graphicFrame>
        <p:sp>
          <p:nvSpPr>
            <p:cNvPr id="17" name="TextBox 13"/>
            <p:cNvSpPr txBox="1">
              <a:spLocks noChangeArrowheads="1"/>
            </p:cNvSpPr>
            <p:nvPr/>
          </p:nvSpPr>
          <p:spPr bwMode="auto">
            <a:xfrm>
              <a:off x="6096000" y="3313843"/>
              <a:ext cx="1921143" cy="720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Guards:</a:t>
              </a:r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28239" y="2749902"/>
            <a:ext cx="3555855" cy="47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817" tIns="23409" rIns="46817" bIns="234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400" dirty="0">
                <a:latin typeface="+mn-lt"/>
              </a:rPr>
              <a:t>Thus, the number of ways to select the starting line up is </a:t>
            </a:r>
            <a:r>
              <a:rPr lang="en-US" sz="1400" dirty="0" smtClean="0">
                <a:solidFill>
                  <a:srgbClr val="FF0000"/>
                </a:solidFill>
                <a:latin typeface="+mn-lt"/>
              </a:rPr>
              <a:t>120</a:t>
            </a:r>
            <a:r>
              <a:rPr lang="en-US" sz="1400" dirty="0">
                <a:latin typeface="+mn-lt"/>
              </a:rPr>
              <a:t>.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08248961"/>
              </p:ext>
            </p:extLst>
          </p:nvPr>
        </p:nvGraphicFramePr>
        <p:xfrm>
          <a:off x="1099674" y="2345098"/>
          <a:ext cx="2825991" cy="328395"/>
        </p:xfrm>
        <a:graphic>
          <a:graphicData uri="http://schemas.openxmlformats.org/presentationml/2006/ole">
            <p:oleObj spid="_x0000_s6149" name="Equation" r:id="rId6" imgW="2184400" imgH="2540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55652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72000" cy="1261800"/>
          </a:xfrm>
        </p:spPr>
        <p:txBody>
          <a:bodyPr/>
          <a:lstStyle/>
          <a:p>
            <a:r>
              <a:rPr lang="en-US" dirty="0" smtClean="0"/>
              <a:t>Challenge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077" y="993775"/>
            <a:ext cx="4240292" cy="2321128"/>
          </a:xfrm>
        </p:spPr>
        <p:txBody>
          <a:bodyPr/>
          <a:lstStyle/>
          <a:p>
            <a:r>
              <a:rPr lang="en-US" sz="1200" dirty="0" smtClean="0"/>
              <a:t>A local restaurant is running a dinner date special. </a:t>
            </a:r>
          </a:p>
          <a:p>
            <a:r>
              <a:rPr lang="en-US" sz="1200" dirty="0" smtClean="0"/>
              <a:t> For $24.99 you can choose 2 of 6 appetizers, 2 of 12 entrées, </a:t>
            </a:r>
          </a:p>
          <a:p>
            <a:r>
              <a:rPr lang="en-US" sz="1200" dirty="0" smtClean="0"/>
              <a:t>and 2 of 4 desserts. Assuming you and your date do not order</a:t>
            </a:r>
          </a:p>
          <a:p>
            <a:r>
              <a:rPr lang="en-US" sz="1200" dirty="0" smtClean="0"/>
              <a:t> the same items, how </a:t>
            </a:r>
            <a:r>
              <a:rPr lang="en-US" sz="1200" dirty="0"/>
              <a:t>many ways could you create a </a:t>
            </a:r>
            <a:endParaRPr lang="en-US" sz="1200" dirty="0" smtClean="0"/>
          </a:p>
          <a:p>
            <a:r>
              <a:rPr lang="en-US" sz="1200" dirty="0" smtClean="0"/>
              <a:t>dinner </a:t>
            </a:r>
            <a:r>
              <a:rPr lang="en-US" sz="1200" dirty="0"/>
              <a:t>date </a:t>
            </a:r>
            <a:r>
              <a:rPr lang="en-US" sz="1200" dirty="0" smtClean="0"/>
              <a:t>special?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411949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72000" cy="1261800"/>
          </a:xfrm>
        </p:spPr>
        <p:txBody>
          <a:bodyPr/>
          <a:lstStyle/>
          <a:p>
            <a:r>
              <a:rPr lang="en-US" dirty="0" smtClean="0"/>
              <a:t>Challenge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077" y="841375"/>
            <a:ext cx="4240292" cy="2473528"/>
          </a:xfrm>
        </p:spPr>
        <p:txBody>
          <a:bodyPr/>
          <a:lstStyle/>
          <a:p>
            <a:r>
              <a:rPr lang="en-US" sz="1200" dirty="0"/>
              <a:t>A local restaurant is running a dinner date special</a:t>
            </a:r>
            <a:r>
              <a:rPr lang="en-US" sz="1200" dirty="0" smtClean="0"/>
              <a:t>.  </a:t>
            </a:r>
            <a:r>
              <a:rPr lang="en-US" sz="1200" dirty="0"/>
              <a:t>For $</a:t>
            </a:r>
            <a:r>
              <a:rPr lang="en-US" sz="1200" dirty="0" smtClean="0"/>
              <a:t>24.99</a:t>
            </a:r>
          </a:p>
          <a:p>
            <a:r>
              <a:rPr lang="en-US" sz="1200" dirty="0" smtClean="0"/>
              <a:t> </a:t>
            </a:r>
            <a:r>
              <a:rPr lang="en-US" sz="1200" dirty="0"/>
              <a:t>you can choose 2 of 6 appetizers, 2 of 12 entrées</a:t>
            </a:r>
            <a:r>
              <a:rPr lang="en-US" sz="1200" dirty="0" smtClean="0"/>
              <a:t>,</a:t>
            </a:r>
          </a:p>
          <a:p>
            <a:r>
              <a:rPr lang="en-US" sz="1200" dirty="0" smtClean="0"/>
              <a:t> </a:t>
            </a:r>
            <a:r>
              <a:rPr lang="en-US" sz="1200" dirty="0"/>
              <a:t>and 2 of 4 desserts. Assuming you and your date do </a:t>
            </a:r>
            <a:r>
              <a:rPr lang="en-US" sz="1200" dirty="0" smtClean="0"/>
              <a:t>not</a:t>
            </a:r>
          </a:p>
          <a:p>
            <a:r>
              <a:rPr lang="en-US" sz="1200" dirty="0" smtClean="0"/>
              <a:t> order </a:t>
            </a:r>
            <a:r>
              <a:rPr lang="en-US" sz="1200" dirty="0"/>
              <a:t>the same items, how many ways could you create </a:t>
            </a:r>
            <a:r>
              <a:rPr lang="en-US" sz="1200" dirty="0" smtClean="0"/>
              <a:t>a</a:t>
            </a:r>
          </a:p>
          <a:p>
            <a:r>
              <a:rPr lang="en-US" sz="1200" dirty="0" smtClean="0"/>
              <a:t> </a:t>
            </a:r>
            <a:r>
              <a:rPr lang="en-US" sz="1200" dirty="0"/>
              <a:t>dinner date special?</a:t>
            </a:r>
          </a:p>
          <a:p>
            <a:pPr marL="42136"/>
            <a:endParaRPr lang="en-US" sz="1200" dirty="0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511969" y="1831975"/>
            <a:ext cx="1426712" cy="602327"/>
            <a:chOff x="286531" y="4318610"/>
            <a:chExt cx="2787498" cy="1175720"/>
          </a:xfrm>
        </p:grpSpPr>
        <p:graphicFrame>
          <p:nvGraphicFramePr>
            <p:cNvPr id="1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585032030"/>
                </p:ext>
              </p:extLst>
            </p:nvPr>
          </p:nvGraphicFramePr>
          <p:xfrm>
            <a:off x="286531" y="4767634"/>
            <a:ext cx="2379263" cy="726696"/>
          </p:xfrm>
          <a:graphic>
            <a:graphicData uri="http://schemas.openxmlformats.org/presentationml/2006/ole">
              <p:oleObj spid="_x0000_s7170" name="Equation" r:id="rId3" imgW="977476" imgH="393529" progId="">
                <p:embed/>
              </p:oleObj>
            </a:graphicData>
          </a:graphic>
        </p:graphicFrame>
        <p:sp>
          <p:nvSpPr>
            <p:cNvPr id="11" name="TextBox 11"/>
            <p:cNvSpPr txBox="1">
              <a:spLocks noChangeArrowheads="1"/>
            </p:cNvSpPr>
            <p:nvPr/>
          </p:nvSpPr>
          <p:spPr bwMode="auto">
            <a:xfrm>
              <a:off x="491812" y="4318610"/>
              <a:ext cx="2582217" cy="720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smtClean="0"/>
                <a:t>Appetizers:</a:t>
              </a:r>
              <a:endParaRPr lang="en-US" dirty="0"/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959769" y="1755775"/>
            <a:ext cx="1161431" cy="659020"/>
            <a:chOff x="3200400" y="4126454"/>
            <a:chExt cx="2268130" cy="1286015"/>
          </a:xfrm>
        </p:grpSpPr>
        <p:graphicFrame>
          <p:nvGraphicFramePr>
            <p:cNvPr id="13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169129405"/>
                </p:ext>
              </p:extLst>
            </p:nvPr>
          </p:nvGraphicFramePr>
          <p:xfrm>
            <a:off x="3354336" y="4651085"/>
            <a:ext cx="2114194" cy="761384"/>
          </p:xfrm>
          <a:graphic>
            <a:graphicData uri="http://schemas.openxmlformats.org/presentationml/2006/ole">
              <p:oleObj spid="_x0000_s7171" name="Equation" r:id="rId4" imgW="1091726" imgH="393529" progId="">
                <p:embed/>
              </p:oleObj>
            </a:graphicData>
          </a:graphic>
        </p:graphicFrame>
        <p:sp>
          <p:nvSpPr>
            <p:cNvPr id="14" name="TextBox 12"/>
            <p:cNvSpPr txBox="1">
              <a:spLocks noChangeArrowheads="1"/>
            </p:cNvSpPr>
            <p:nvPr/>
          </p:nvSpPr>
          <p:spPr bwMode="auto">
            <a:xfrm>
              <a:off x="3200400" y="4126454"/>
              <a:ext cx="2011260" cy="720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smtClean="0"/>
                <a:t>Entrées:</a:t>
              </a:r>
              <a:endParaRPr lang="en-US" dirty="0"/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3331369" y="1755775"/>
            <a:ext cx="1135247" cy="789287"/>
            <a:chOff x="5987754" y="2941074"/>
            <a:chExt cx="2217761" cy="1540251"/>
          </a:xfrm>
        </p:grpSpPr>
        <p:graphicFrame>
          <p:nvGraphicFramePr>
            <p:cNvPr id="1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215604880"/>
                </p:ext>
              </p:extLst>
            </p:nvPr>
          </p:nvGraphicFramePr>
          <p:xfrm>
            <a:off x="6273873" y="3719924"/>
            <a:ext cx="1794192" cy="761401"/>
          </p:xfrm>
          <a:graphic>
            <a:graphicData uri="http://schemas.openxmlformats.org/presentationml/2006/ole">
              <p:oleObj spid="_x0000_s7172" name="Equation" r:id="rId5" imgW="926698" imgH="393529" progId="">
                <p:embed/>
              </p:oleObj>
            </a:graphicData>
          </a:graphic>
        </p:graphicFrame>
        <p:sp>
          <p:nvSpPr>
            <p:cNvPr id="17" name="TextBox 13"/>
            <p:cNvSpPr txBox="1">
              <a:spLocks noChangeArrowheads="1"/>
            </p:cNvSpPr>
            <p:nvPr/>
          </p:nvSpPr>
          <p:spPr bwMode="auto">
            <a:xfrm>
              <a:off x="5987754" y="2941074"/>
              <a:ext cx="2217761" cy="720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smtClean="0"/>
                <a:t>Desserts:</a:t>
              </a:r>
              <a:endParaRPr lang="en-US" dirty="0"/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85192" y="3009539"/>
            <a:ext cx="3940294" cy="267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6817" tIns="23409" rIns="46817" bIns="234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400" dirty="0" smtClean="0">
                <a:latin typeface="+mn-lt"/>
              </a:rPr>
              <a:t>Thus the number of possible meals is 5,940.</a:t>
            </a:r>
            <a:endParaRPr lang="en-US" sz="1400" dirty="0">
              <a:latin typeface="+mn-lt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27195547"/>
              </p:ext>
            </p:extLst>
          </p:nvPr>
        </p:nvGraphicFramePr>
        <p:xfrm>
          <a:off x="1066351" y="2606025"/>
          <a:ext cx="2891825" cy="345465"/>
        </p:xfrm>
        <a:graphic>
          <a:graphicData uri="http://schemas.openxmlformats.org/presentationml/2006/ole">
            <p:oleObj spid="_x0000_s7173" name="Equation" r:id="rId6" imgW="2234230" imgH="266584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3910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384" y="156058"/>
            <a:ext cx="4057498" cy="357575"/>
          </a:xfrm>
          <a:prstGeom prst="rect">
            <a:avLst/>
          </a:prstGeom>
        </p:spPr>
      </p:pic>
      <p:sp>
        <p:nvSpPr>
          <p:cNvPr id="2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b="1" dirty="0" smtClean="0">
                <a:solidFill>
                  <a:srgbClr val="0096FC"/>
                </a:solidFill>
              </a:rPr>
              <a:t>3</a:t>
            </a:r>
          </a:p>
        </p:txBody>
      </p:sp>
      <p:sp>
        <p:nvSpPr>
          <p:cNvPr id="3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id="7" name="Picture 6">
            <a:hlinkClick r:id="rId3" action="ppaction://hlinksldjump"/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id="8" name="Picture 7">
            <a:hlinkClick r:id="rId5" action="ppaction://hlinksldjump"/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384" y="156058"/>
            <a:ext cx="4057498" cy="357575"/>
          </a:xfrm>
          <a:prstGeom prst="rect">
            <a:avLst/>
          </a:prstGeom>
        </p:spPr>
      </p:pic>
      <p:sp>
        <p:nvSpPr>
          <p:cNvPr id="2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b="1" dirty="0" smtClean="0">
                <a:solidFill>
                  <a:srgbClr val="0096FC"/>
                </a:solidFill>
              </a:rPr>
              <a:t>4</a:t>
            </a:r>
          </a:p>
        </p:txBody>
      </p:sp>
      <p:sp>
        <p:nvSpPr>
          <p:cNvPr id="3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id="7" name="Picture 6">
            <a:hlinkClick r:id="rId3" action="ppaction://hlinksldjump"/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id="8" name="Picture 7">
            <a:hlinkClick r:id="rId5" action="ppaction://hlinksldjump"/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384" y="156058"/>
            <a:ext cx="4057498" cy="357575"/>
          </a:xfrm>
          <a:prstGeom prst="rect">
            <a:avLst/>
          </a:prstGeom>
        </p:spPr>
      </p:pic>
      <p:sp>
        <p:nvSpPr>
          <p:cNvPr id="2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b="1" dirty="0" smtClean="0">
                <a:solidFill>
                  <a:srgbClr val="0096FC"/>
                </a:solidFill>
              </a:rPr>
              <a:t>5</a:t>
            </a:r>
          </a:p>
        </p:txBody>
      </p:sp>
      <p:sp>
        <p:nvSpPr>
          <p:cNvPr id="3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id="7" name="Picture 6">
            <a:hlinkClick r:id="rId3" action="ppaction://hlinksldjump"/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id="8" name="Picture 7">
            <a:hlinkClick r:id="rId5" action="ppaction://hlinksldjump"/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384" y="156058"/>
            <a:ext cx="4057498" cy="357575"/>
          </a:xfrm>
          <a:prstGeom prst="rect">
            <a:avLst/>
          </a:prstGeom>
        </p:spPr>
      </p:pic>
      <p:sp>
        <p:nvSpPr>
          <p:cNvPr id="2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b="1" dirty="0" smtClean="0">
                <a:solidFill>
                  <a:srgbClr val="0096FC"/>
                </a:solidFill>
              </a:rPr>
              <a:t>6</a:t>
            </a:r>
          </a:p>
        </p:txBody>
      </p:sp>
      <p:sp>
        <p:nvSpPr>
          <p:cNvPr id="3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id="7" name="Picture 6">
            <a:hlinkClick r:id="rId3" action="ppaction://hlinksldjump"/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id="8" name="Picture 7">
            <a:hlinkClick r:id="rId5" action="ppaction://hlinksldjump"/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384" y="156058"/>
            <a:ext cx="4057498" cy="419639"/>
          </a:xfrm>
          <a:prstGeom prst="rect">
            <a:avLst/>
          </a:prstGeom>
        </p:spPr>
      </p:pic>
      <p:sp>
        <p:nvSpPr>
          <p:cNvPr id="2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b="1" dirty="0" smtClean="0">
                <a:solidFill>
                  <a:srgbClr val="0096FC"/>
                </a:solidFill>
              </a:rPr>
              <a:t>7</a:t>
            </a:r>
          </a:p>
        </p:txBody>
      </p:sp>
      <p:sp>
        <p:nvSpPr>
          <p:cNvPr id="3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id="7" name="Picture 6">
            <a:hlinkClick r:id="rId3" action="ppaction://hlinksldjump"/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id="8" name="Picture 7">
            <a:hlinkClick r:id="rId5" action="ppaction://hlinksldjump"/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1044</Words>
  <Application>Microsoft Office PowerPoint</Application>
  <PresentationFormat>Custom</PresentationFormat>
  <Paragraphs>156</Paragraphs>
  <Slides>43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Office Theme</vt:lpstr>
      <vt:lpstr>Equation</vt:lpstr>
      <vt:lpstr>probability Warm Up page 12- write the question you have 10 mins to complete it.  See coaching on page 85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A permutation is an arrangement  of objects in a specific order. </vt:lpstr>
      <vt:lpstr>Permutations - Official Formula </vt:lpstr>
      <vt:lpstr>Permutations – order matters</vt:lpstr>
      <vt:lpstr>Permutations – order matters</vt:lpstr>
      <vt:lpstr>Slide 24</vt:lpstr>
      <vt:lpstr>Slide 25</vt:lpstr>
      <vt:lpstr>Slide 26</vt:lpstr>
      <vt:lpstr>Slide 27</vt:lpstr>
      <vt:lpstr>Slide 28</vt:lpstr>
      <vt:lpstr>A combination consists  of objects without regard to order.</vt:lpstr>
      <vt:lpstr>Combinations – order doesn’t matter</vt:lpstr>
      <vt:lpstr>Combinations</vt:lpstr>
      <vt:lpstr>Combinations</vt:lpstr>
      <vt:lpstr>Combinations – order doesn’t matter</vt:lpstr>
      <vt:lpstr>Slide 34</vt:lpstr>
      <vt:lpstr>Slide 35</vt:lpstr>
      <vt:lpstr>Slide 36</vt:lpstr>
      <vt:lpstr>Practice …</vt:lpstr>
      <vt:lpstr>Practice …</vt:lpstr>
      <vt:lpstr>Practice …</vt:lpstr>
      <vt:lpstr>Challenge …</vt:lpstr>
      <vt:lpstr>Challenge …</vt:lpstr>
      <vt:lpstr>Challenge …</vt:lpstr>
      <vt:lpstr>Challenge 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Solomon, Nakoya S.</dc:creator>
  <cp:lastModifiedBy>v1.williams-brissett</cp:lastModifiedBy>
  <cp:revision>31</cp:revision>
  <dcterms:modified xsi:type="dcterms:W3CDTF">2015-01-27T19:13:50Z</dcterms:modified>
</cp:coreProperties>
</file>