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8" r:id="rId2"/>
    <p:sldId id="277" r:id="rId3"/>
    <p:sldId id="275" r:id="rId4"/>
    <p:sldId id="267" r:id="rId5"/>
    <p:sldId id="257" r:id="rId6"/>
    <p:sldId id="258" r:id="rId7"/>
    <p:sldId id="276" r:id="rId8"/>
    <p:sldId id="272" r:id="rId9"/>
    <p:sldId id="259" r:id="rId10"/>
    <p:sldId id="260" r:id="rId11"/>
    <p:sldId id="262" r:id="rId12"/>
    <p:sldId id="264" r:id="rId13"/>
    <p:sldId id="265" r:id="rId14"/>
    <p:sldId id="266" r:id="rId15"/>
    <p:sldId id="268" r:id="rId16"/>
    <p:sldId id="269" r:id="rId17"/>
    <p:sldId id="270" r:id="rId18"/>
    <p:sldId id="271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Relationship Id="rId4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97F1410-D3FC-430D-B1C3-9A8999C32775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3C050F2-9AD6-4D91-AF8C-35412F1629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1410-D3FC-430D-B1C3-9A8999C32775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50F2-9AD6-4D91-AF8C-35412F1629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1410-D3FC-430D-B1C3-9A8999C32775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50F2-9AD6-4D91-AF8C-35412F1629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97F1410-D3FC-430D-B1C3-9A8999C32775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3C050F2-9AD6-4D91-AF8C-35412F1629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97F1410-D3FC-430D-B1C3-9A8999C32775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3C050F2-9AD6-4D91-AF8C-35412F1629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1410-D3FC-430D-B1C3-9A8999C32775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50F2-9AD6-4D91-AF8C-35412F1629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1410-D3FC-430D-B1C3-9A8999C32775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50F2-9AD6-4D91-AF8C-35412F1629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7F1410-D3FC-430D-B1C3-9A8999C32775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3C050F2-9AD6-4D91-AF8C-35412F1629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1410-D3FC-430D-B1C3-9A8999C32775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050F2-9AD6-4D91-AF8C-35412F1629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97F1410-D3FC-430D-B1C3-9A8999C32775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3C050F2-9AD6-4D91-AF8C-35412F1629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97F1410-D3FC-430D-B1C3-9A8999C32775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3C050F2-9AD6-4D91-AF8C-35412F1629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97F1410-D3FC-430D-B1C3-9A8999C32775}" type="datetimeFigureOut">
              <a:rPr lang="en-US" smtClean="0"/>
              <a:pPr/>
              <a:t>1/27/2015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3C050F2-9AD6-4D91-AF8C-35412F1629B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54102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6000" b="1" dirty="0" smtClean="0">
                <a:solidFill>
                  <a:srgbClr val="FF0000"/>
                </a:solidFill>
              </a:rPr>
              <a:t>probability</a:t>
            </a:r>
            <a:r>
              <a:rPr lang="en-US" sz="6000" b="1" dirty="0" smtClean="0">
                <a:solidFill>
                  <a:srgbClr val="000000"/>
                </a:solidFill>
              </a:rPr>
              <a:t/>
            </a:r>
            <a:br>
              <a:rPr lang="en-US" sz="6000" b="1" dirty="0" smtClean="0">
                <a:solidFill>
                  <a:srgbClr val="000000"/>
                </a:solidFill>
              </a:rPr>
            </a:br>
            <a:r>
              <a:rPr lang="en-US" sz="6000" b="1" dirty="0" smtClean="0">
                <a:solidFill>
                  <a:srgbClr val="000000"/>
                </a:solidFill>
              </a:rPr>
              <a:t>Warm Up</a:t>
            </a:r>
            <a:br>
              <a:rPr lang="en-US" sz="6000" b="1" dirty="0" smtClean="0">
                <a:solidFill>
                  <a:srgbClr val="000000"/>
                </a:solidFill>
              </a:rPr>
            </a:br>
            <a:r>
              <a:rPr lang="en-US" sz="6000" b="1" dirty="0" smtClean="0">
                <a:solidFill>
                  <a:srgbClr val="000000"/>
                </a:solidFill>
              </a:rPr>
              <a:t>page </a:t>
            </a:r>
            <a:r>
              <a:rPr lang="en-US" sz="6000" b="1" dirty="0" smtClean="0">
                <a:solidFill>
                  <a:srgbClr val="000000"/>
                </a:solidFill>
              </a:rPr>
              <a:t>12- </a:t>
            </a:r>
            <a:r>
              <a:rPr lang="en-US" sz="6000" b="1" dirty="0" smtClean="0">
                <a:solidFill>
                  <a:srgbClr val="000000"/>
                </a:solidFill>
              </a:rPr>
              <a:t>write the question</a:t>
            </a:r>
            <a:br>
              <a:rPr lang="en-US" sz="6000" b="1" dirty="0" smtClean="0">
                <a:solidFill>
                  <a:srgbClr val="000000"/>
                </a:solidFill>
              </a:rPr>
            </a:br>
            <a:r>
              <a:rPr lang="en-US" sz="6000" b="1" dirty="0" smtClean="0">
                <a:solidFill>
                  <a:srgbClr val="000000"/>
                </a:solidFill>
              </a:rPr>
              <a:t>you have 10 </a:t>
            </a:r>
            <a:r>
              <a:rPr lang="en-US" sz="6000" b="1" dirty="0" err="1" smtClean="0">
                <a:solidFill>
                  <a:srgbClr val="000000"/>
                </a:solidFill>
              </a:rPr>
              <a:t>mins</a:t>
            </a:r>
            <a:r>
              <a:rPr lang="en-US" sz="6000" b="1" dirty="0" smtClean="0">
                <a:solidFill>
                  <a:srgbClr val="000000"/>
                </a:solidFill>
              </a:rPr>
              <a:t> to complete it.</a:t>
            </a:r>
            <a:r>
              <a:rPr lang="en-US" sz="4000" b="1" dirty="0" smtClean="0"/>
              <a:t> </a:t>
            </a:r>
            <a:br>
              <a:rPr lang="en-US" sz="4000" b="1" dirty="0" smtClean="0"/>
            </a:br>
            <a:r>
              <a:rPr lang="en-US" sz="4000" b="1" dirty="0" smtClean="0"/>
              <a:t>See coaching on </a:t>
            </a:r>
            <a:r>
              <a:rPr lang="en-US" sz="4000" b="1" dirty="0" smtClean="0"/>
              <a:t>page 85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</a:t>
            </a:r>
            <a:r>
              <a:rPr lang="en-US" dirty="0"/>
              <a:t>i</a:t>
            </a:r>
            <a:r>
              <a:rPr lang="en-US" dirty="0" smtClean="0"/>
              <a:t>s this situation similar or different from the last?</a:t>
            </a:r>
          </a:p>
          <a:p>
            <a:r>
              <a:rPr lang="en-US" dirty="0" smtClean="0"/>
              <a:t>Similar – choosing two of three people</a:t>
            </a:r>
          </a:p>
          <a:p>
            <a:r>
              <a:rPr lang="en-US" dirty="0" smtClean="0"/>
              <a:t>Different – order did not matter, we were looking for a ‘group’ </a:t>
            </a:r>
          </a:p>
          <a:p>
            <a:r>
              <a:rPr lang="en-US" dirty="0" smtClean="0"/>
              <a:t>Combinations are arrangements of items where order does not matter.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332986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Combinations</a:t>
            </a:r>
            <a:r>
              <a:rPr lang="en-US" dirty="0" smtClean="0"/>
              <a:t> </a:t>
            </a:r>
            <a:r>
              <a:rPr lang="en-US" sz="3600" dirty="0" smtClean="0"/>
              <a:t>– order doesn’t matter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To find the number of Combinations of n items chosen r at a time, you can use the </a:t>
            </a:r>
            <a:r>
              <a:rPr lang="en-US" dirty="0" smtClean="0"/>
              <a:t>formula:</a:t>
            </a:r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Notice, this is the </a:t>
            </a:r>
            <a:r>
              <a:rPr lang="en-US" dirty="0" smtClean="0">
                <a:solidFill>
                  <a:srgbClr val="0070C0"/>
                </a:solidFill>
              </a:rPr>
              <a:t>permutation formula </a:t>
            </a:r>
            <a:r>
              <a:rPr lang="en-US" dirty="0" smtClean="0"/>
              <a:t>divided by </a:t>
            </a:r>
            <a:r>
              <a:rPr lang="en-US" i="1" dirty="0" smtClean="0">
                <a:solidFill>
                  <a:srgbClr val="FF0000"/>
                </a:solidFill>
              </a:rPr>
              <a:t>r</a:t>
            </a:r>
            <a:r>
              <a:rPr lang="en-US" dirty="0" smtClean="0">
                <a:solidFill>
                  <a:srgbClr val="FF0000"/>
                </a:solidFill>
              </a:rPr>
              <a:t>!</a:t>
            </a:r>
            <a:r>
              <a:rPr lang="en-US" dirty="0" smtClean="0"/>
              <a:t> to cancel out the repetitions.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499100767"/>
              </p:ext>
            </p:extLst>
          </p:nvPr>
        </p:nvGraphicFramePr>
        <p:xfrm>
          <a:off x="1716088" y="3048000"/>
          <a:ext cx="6972300" cy="1420813"/>
        </p:xfrm>
        <a:graphic>
          <a:graphicData uri="http://schemas.openxmlformats.org/presentationml/2006/ole">
            <p:oleObj spid="_x0000_s3075" name="Equation" r:id="rId3" imgW="2057400" imgH="419100" progId="">
              <p:embed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3657600" y="3124200"/>
            <a:ext cx="1524000" cy="1295400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200400" y="3733800"/>
            <a:ext cx="457200" cy="6477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07669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many ways can 8 of 15 students line up to walk to lunch?</a:t>
            </a:r>
          </a:p>
          <a:p>
            <a:r>
              <a:rPr lang="en-US" dirty="0" smtClean="0"/>
              <a:t>How many ways can you choose 3 of 10 summer reading books?</a:t>
            </a:r>
          </a:p>
          <a:p>
            <a:r>
              <a:rPr lang="en-US" dirty="0" smtClean="0"/>
              <a:t>How many ways can pick a three digit lock code if numbers cannot repeat?</a:t>
            </a:r>
          </a:p>
          <a:p>
            <a:r>
              <a:rPr lang="en-US" dirty="0" smtClean="0"/>
              <a:t>How many ways can you pick 2 of 5 lamps for your new living room?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6079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many ways can 8 of 15 students line up to walk to lunch?</a:t>
            </a:r>
          </a:p>
          <a:p>
            <a:r>
              <a:rPr lang="en-US" dirty="0" smtClean="0"/>
              <a:t>Permutation; </a:t>
            </a:r>
            <a:r>
              <a:rPr lang="en-US" baseline="-25000" dirty="0" smtClean="0"/>
              <a:t>15</a:t>
            </a:r>
            <a:r>
              <a:rPr lang="en-US" dirty="0" smtClean="0"/>
              <a:t>P</a:t>
            </a:r>
            <a:r>
              <a:rPr lang="en-US" baseline="-25000" dirty="0" smtClean="0"/>
              <a:t>8</a:t>
            </a:r>
            <a:r>
              <a:rPr lang="en-US" dirty="0" smtClean="0"/>
              <a:t> = 259,459,200</a:t>
            </a:r>
          </a:p>
          <a:p>
            <a:pPr marL="82296" indent="0">
              <a:buNone/>
            </a:pPr>
            <a:endParaRPr lang="en-US" baseline="-25000" dirty="0" smtClean="0"/>
          </a:p>
          <a:p>
            <a:r>
              <a:rPr lang="en-US" dirty="0" smtClean="0"/>
              <a:t>How many ways can you choose 3 of 10 summer reading books?</a:t>
            </a:r>
          </a:p>
          <a:p>
            <a:r>
              <a:rPr lang="en-US" dirty="0" smtClean="0"/>
              <a:t>Combination; </a:t>
            </a:r>
            <a:r>
              <a:rPr lang="en-US" baseline="-25000" dirty="0" smtClean="0"/>
              <a:t>10</a:t>
            </a:r>
            <a:r>
              <a:rPr lang="en-US" dirty="0" smtClean="0"/>
              <a:t>C</a:t>
            </a:r>
            <a:r>
              <a:rPr lang="en-US" baseline="-25000" dirty="0" smtClean="0"/>
              <a:t>3</a:t>
            </a:r>
            <a:r>
              <a:rPr lang="en-US" dirty="0"/>
              <a:t> </a:t>
            </a:r>
            <a:r>
              <a:rPr lang="en-US" dirty="0" smtClean="0"/>
              <a:t>= 120</a:t>
            </a:r>
          </a:p>
        </p:txBody>
      </p:sp>
    </p:spTree>
    <p:extLst>
      <p:ext uri="{BB962C8B-B14F-4D97-AF65-F5344CB8AC3E}">
        <p14:creationId xmlns="" xmlns:p14="http://schemas.microsoft.com/office/powerpoint/2010/main" val="1520641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many ways can pick a three digit lock code if numbers cannot repeat?</a:t>
            </a:r>
          </a:p>
          <a:p>
            <a:r>
              <a:rPr lang="en-US" dirty="0" smtClean="0"/>
              <a:t>Permutation; </a:t>
            </a:r>
            <a:r>
              <a:rPr lang="en-US" baseline="-25000" dirty="0" smtClean="0"/>
              <a:t>10</a:t>
            </a:r>
            <a:r>
              <a:rPr lang="en-US" dirty="0" smtClean="0"/>
              <a:t>P</a:t>
            </a:r>
            <a:r>
              <a:rPr lang="en-US" baseline="-25000" dirty="0" smtClean="0"/>
              <a:t>3</a:t>
            </a:r>
            <a:r>
              <a:rPr lang="en-US" dirty="0" smtClean="0"/>
              <a:t> = 720</a:t>
            </a:r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How many ways can you pick 2 of 5 lamps for your new living room?</a:t>
            </a:r>
          </a:p>
          <a:p>
            <a:r>
              <a:rPr lang="en-US" dirty="0" smtClean="0"/>
              <a:t>Combination; </a:t>
            </a:r>
            <a:r>
              <a:rPr lang="en-US" baseline="-25000" dirty="0" smtClean="0"/>
              <a:t>5</a:t>
            </a:r>
            <a:r>
              <a:rPr lang="en-US" dirty="0" smtClean="0"/>
              <a:t>C</a:t>
            </a:r>
            <a:r>
              <a:rPr lang="en-US" baseline="-25000" dirty="0" smtClean="0"/>
              <a:t>2</a:t>
            </a:r>
            <a:r>
              <a:rPr lang="en-US" dirty="0" smtClean="0"/>
              <a:t> = 10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70609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basketball team consists of two centers, five forwards, and four guards. In how many ways can the coach select a starting line up of one center, two forwards, and two guards?</a:t>
            </a:r>
          </a:p>
          <a:p>
            <a:pPr marL="82296" indent="0">
              <a:buNone/>
            </a:pPr>
            <a:endParaRPr lang="en-US" dirty="0"/>
          </a:p>
        </p:txBody>
      </p:sp>
      <p:grpSp>
        <p:nvGrpSpPr>
          <p:cNvPr id="2" name="AnswerNow"/>
          <p:cNvGrpSpPr>
            <a:grpSpLocks/>
          </p:cNvGrpSpPr>
          <p:nvPr/>
        </p:nvGrpSpPr>
        <p:grpSpPr bwMode="auto">
          <a:xfrm>
            <a:off x="6092333" y="4419600"/>
            <a:ext cx="2222500" cy="444500"/>
            <a:chOff x="2180" y="3960"/>
            <a:chExt cx="1400" cy="280"/>
          </a:xfrm>
        </p:grpSpPr>
        <p:sp>
          <p:nvSpPr>
            <p:cNvPr id="6" name="ANShape"/>
            <p:cNvSpPr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00000"/>
                </a:gs>
                <a:gs pos="39999">
                  <a:srgbClr val="0A128C">
                    <a:alpha val="80001"/>
                  </a:srgbClr>
                </a:gs>
                <a:gs pos="70000">
                  <a:srgbClr val="181CC7">
                    <a:alpha val="65000"/>
                  </a:srgbClr>
                </a:gs>
                <a:gs pos="88000">
                  <a:srgbClr val="7005D4">
                    <a:alpha val="56000"/>
                  </a:srgbClr>
                </a:gs>
                <a:gs pos="100000">
                  <a:srgbClr val="8C3D91">
                    <a:alpha val="50000"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ANText"/>
            <p:cNvSpPr txBox="1"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>
                      <a:alpha val="50195"/>
                    </a:schemeClr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algn="ctr"/>
              <a:r>
                <a:rPr lang="en-US" sz="2400" b="1" dirty="0">
                  <a:solidFill>
                    <a:srgbClr val="FFFFFF"/>
                  </a:solidFill>
                  <a:latin typeface="Times" pitchFamily="18" charset="0"/>
                </a:rPr>
                <a:t>Answer Now</a:t>
              </a:r>
            </a:p>
          </p:txBody>
        </p:sp>
      </p:grp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Challenge …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1330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 basketball team consists of two centers, five forwards, and four guards. In how many ways can the coach select a starting line up of one center, two forwards, and two guards?</a:t>
            </a:r>
          </a:p>
          <a:p>
            <a:pPr marL="82296" indent="0">
              <a:buNone/>
            </a:pPr>
            <a:endParaRPr lang="en-US" dirty="0"/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025525" y="3298825"/>
            <a:ext cx="2479675" cy="1168400"/>
            <a:chOff x="472324" y="4318606"/>
            <a:chExt cx="2480421" cy="1167794"/>
          </a:xfrm>
        </p:grpSpPr>
        <p:graphicFrame>
          <p:nvGraphicFramePr>
            <p:cNvPr id="10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4280803615"/>
                </p:ext>
              </p:extLst>
            </p:nvPr>
          </p:nvGraphicFramePr>
          <p:xfrm>
            <a:off x="472324" y="4615315"/>
            <a:ext cx="2480421" cy="871085"/>
          </p:xfrm>
          <a:graphic>
            <a:graphicData uri="http://schemas.openxmlformats.org/presentationml/2006/ole">
              <p:oleObj spid="_x0000_s6150" name="Equation" r:id="rId3" imgW="850531" imgH="393529" progId="">
                <p:embed/>
              </p:oleObj>
            </a:graphicData>
          </a:graphic>
        </p:graphicFrame>
        <p:sp>
          <p:nvSpPr>
            <p:cNvPr id="11" name="TextBox 11"/>
            <p:cNvSpPr txBox="1">
              <a:spLocks noChangeArrowheads="1"/>
            </p:cNvSpPr>
            <p:nvPr/>
          </p:nvSpPr>
          <p:spPr bwMode="auto">
            <a:xfrm>
              <a:off x="703114" y="4318606"/>
              <a:ext cx="93647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/>
                <a:t>Center:</a:t>
              </a: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3530600" y="3276600"/>
            <a:ext cx="2728912" cy="1138237"/>
            <a:chOff x="3048000" y="4275151"/>
            <a:chExt cx="2728452" cy="1137317"/>
          </a:xfrm>
        </p:grpSpPr>
        <p:graphicFrame>
          <p:nvGraphicFramePr>
            <p:cNvPr id="13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4001696336"/>
                </p:ext>
              </p:extLst>
            </p:nvPr>
          </p:nvGraphicFramePr>
          <p:xfrm>
            <a:off x="3048000" y="4650468"/>
            <a:ext cx="2728452" cy="762000"/>
          </p:xfrm>
          <a:graphic>
            <a:graphicData uri="http://schemas.openxmlformats.org/presentationml/2006/ole">
              <p:oleObj spid="_x0000_s6151" name="Equation" r:id="rId4" imgW="1409088" imgH="393529" progId="">
                <p:embed/>
              </p:oleObj>
            </a:graphicData>
          </a:graphic>
        </p:graphicFrame>
        <p:sp>
          <p:nvSpPr>
            <p:cNvPr id="14" name="TextBox 12"/>
            <p:cNvSpPr txBox="1">
              <a:spLocks noChangeArrowheads="1"/>
            </p:cNvSpPr>
            <p:nvPr/>
          </p:nvSpPr>
          <p:spPr bwMode="auto">
            <a:xfrm>
              <a:off x="3200400" y="4275151"/>
              <a:ext cx="119404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Forwards:</a:t>
              </a:r>
            </a:p>
          </p:txBody>
        </p:sp>
      </p:grp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6375400" y="3276600"/>
            <a:ext cx="2628900" cy="1168400"/>
            <a:chOff x="5856286" y="3313843"/>
            <a:chExt cx="2629365" cy="1167481"/>
          </a:xfrm>
        </p:grpSpPr>
        <p:graphicFrame>
          <p:nvGraphicFramePr>
            <p:cNvPr id="16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3327317320"/>
                </p:ext>
              </p:extLst>
            </p:nvPr>
          </p:nvGraphicFramePr>
          <p:xfrm>
            <a:off x="5856286" y="3719923"/>
            <a:ext cx="2629365" cy="761401"/>
          </p:xfrm>
          <a:graphic>
            <a:graphicData uri="http://schemas.openxmlformats.org/presentationml/2006/ole">
              <p:oleObj spid="_x0000_s6152" name="Equation" r:id="rId5" imgW="1358310" imgH="393529" progId="">
                <p:embed/>
              </p:oleObj>
            </a:graphicData>
          </a:graphic>
        </p:graphicFrame>
        <p:sp>
          <p:nvSpPr>
            <p:cNvPr id="17" name="TextBox 13"/>
            <p:cNvSpPr txBox="1">
              <a:spLocks noChangeArrowheads="1"/>
            </p:cNvSpPr>
            <p:nvPr/>
          </p:nvSpPr>
          <p:spPr bwMode="auto">
            <a:xfrm>
              <a:off x="6096000" y="3313843"/>
              <a:ext cx="983411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Guards:</a:t>
              </a:r>
            </a:p>
          </p:txBody>
        </p:sp>
      </p:grp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422400" y="5370513"/>
            <a:ext cx="6945312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800" dirty="0">
                <a:latin typeface="+mn-lt"/>
              </a:rPr>
              <a:t>Thus, the number of ways to select the starting line up is </a:t>
            </a:r>
            <a:r>
              <a:rPr lang="en-US" sz="2800" dirty="0" smtClean="0">
                <a:solidFill>
                  <a:srgbClr val="FF0000"/>
                </a:solidFill>
                <a:latin typeface="+mn-lt"/>
              </a:rPr>
              <a:t>120</a:t>
            </a:r>
            <a:r>
              <a:rPr lang="en-US" sz="2800" dirty="0">
                <a:latin typeface="+mn-lt"/>
              </a:rPr>
              <a:t>.</a:t>
            </a: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008248961"/>
              </p:ext>
            </p:extLst>
          </p:nvPr>
        </p:nvGraphicFramePr>
        <p:xfrm>
          <a:off x="2147888" y="4579938"/>
          <a:ext cx="5519737" cy="641350"/>
        </p:xfrm>
        <a:graphic>
          <a:graphicData uri="http://schemas.openxmlformats.org/presentationml/2006/ole">
            <p:oleObj spid="_x0000_s6153" name="Equation" r:id="rId6" imgW="2184400" imgH="25400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155652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local restaurant is running a dinner date special.  For $24.99 you can choose 2 of 6 appetizers, 2 of 12 entrées, and 2 of 4 desserts. Assuming you and your date do not order the same items, how </a:t>
            </a:r>
            <a:r>
              <a:rPr lang="en-US" dirty="0"/>
              <a:t>many ways could you create a dinner date </a:t>
            </a:r>
            <a:r>
              <a:rPr lang="en-US" dirty="0" smtClean="0"/>
              <a:t>special?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11949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 local restaurant is running a dinner date special.  For $24.99 you can choose 2 of 6 appetizers, 2 of 12 entrées, and 2 of 4 desserts. Assuming you and your date do not order the same items, how many ways could you create a dinner date </a:t>
            </a:r>
            <a:r>
              <a:rPr lang="en-US" sz="2400" dirty="0" smtClean="0"/>
              <a:t>special?</a:t>
            </a:r>
            <a:endParaRPr lang="en-US" sz="2400" dirty="0"/>
          </a:p>
          <a:p>
            <a:pPr marL="82296" indent="0">
              <a:buNone/>
            </a:pPr>
            <a:endParaRPr lang="en-US" dirty="0"/>
          </a:p>
        </p:txBody>
      </p: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126653" y="3776668"/>
            <a:ext cx="2378547" cy="1176335"/>
            <a:chOff x="286531" y="4318606"/>
            <a:chExt cx="2379263" cy="1175724"/>
          </a:xfrm>
        </p:grpSpPr>
        <p:graphicFrame>
          <p:nvGraphicFramePr>
            <p:cNvPr id="10" name="Object 2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1585032030"/>
                </p:ext>
              </p:extLst>
            </p:nvPr>
          </p:nvGraphicFramePr>
          <p:xfrm>
            <a:off x="286531" y="4767634"/>
            <a:ext cx="2379263" cy="726696"/>
          </p:xfrm>
          <a:graphic>
            <a:graphicData uri="http://schemas.openxmlformats.org/presentationml/2006/ole">
              <p:oleObj spid="_x0000_s7174" name="Equation" r:id="rId3" imgW="977476" imgH="393529" progId="">
                <p:embed/>
              </p:oleObj>
            </a:graphicData>
          </a:graphic>
        </p:graphicFrame>
        <p:sp>
          <p:nvSpPr>
            <p:cNvPr id="11" name="TextBox 11"/>
            <p:cNvSpPr txBox="1">
              <a:spLocks noChangeArrowheads="1"/>
            </p:cNvSpPr>
            <p:nvPr/>
          </p:nvSpPr>
          <p:spPr bwMode="auto">
            <a:xfrm>
              <a:off x="491812" y="4318606"/>
              <a:ext cx="1322042" cy="369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 smtClean="0"/>
                <a:t>Appetizers:</a:t>
              </a:r>
              <a:endParaRPr lang="en-US" dirty="0"/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3979888" y="3810000"/>
            <a:ext cx="2268512" cy="1138238"/>
            <a:chOff x="3200400" y="4275151"/>
            <a:chExt cx="2268130" cy="1137318"/>
          </a:xfrm>
        </p:grpSpPr>
        <p:graphicFrame>
          <p:nvGraphicFramePr>
            <p:cNvPr id="13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3169129405"/>
                </p:ext>
              </p:extLst>
            </p:nvPr>
          </p:nvGraphicFramePr>
          <p:xfrm>
            <a:off x="3354336" y="4651085"/>
            <a:ext cx="2114194" cy="761384"/>
          </p:xfrm>
          <a:graphic>
            <a:graphicData uri="http://schemas.openxmlformats.org/presentationml/2006/ole">
              <p:oleObj spid="_x0000_s7175" name="Equation" r:id="rId4" imgW="1091726" imgH="393529" progId="">
                <p:embed/>
              </p:oleObj>
            </a:graphicData>
          </a:graphic>
        </p:graphicFrame>
        <p:sp>
          <p:nvSpPr>
            <p:cNvPr id="14" name="TextBox 12"/>
            <p:cNvSpPr txBox="1">
              <a:spLocks noChangeArrowheads="1"/>
            </p:cNvSpPr>
            <p:nvPr/>
          </p:nvSpPr>
          <p:spPr bwMode="auto">
            <a:xfrm>
              <a:off x="3200400" y="4275151"/>
              <a:ext cx="1029723" cy="3690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 smtClean="0"/>
                <a:t>Entrées:</a:t>
              </a:r>
              <a:endParaRPr lang="en-US" dirty="0"/>
            </a:p>
          </p:txBody>
        </p:sp>
      </p:grpSp>
      <p:grpSp>
        <p:nvGrpSpPr>
          <p:cNvPr id="6" name="Group 14"/>
          <p:cNvGrpSpPr>
            <a:grpSpLocks/>
          </p:cNvGrpSpPr>
          <p:nvPr/>
        </p:nvGrpSpPr>
        <p:grpSpPr bwMode="auto">
          <a:xfrm>
            <a:off x="6615071" y="3802062"/>
            <a:ext cx="1971716" cy="1168401"/>
            <a:chOff x="6096000" y="3313843"/>
            <a:chExt cx="1972065" cy="1167482"/>
          </a:xfrm>
        </p:grpSpPr>
        <p:graphicFrame>
          <p:nvGraphicFramePr>
            <p:cNvPr id="16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="" xmlns:p14="http://schemas.microsoft.com/office/powerpoint/2010/main" val="3215604880"/>
                </p:ext>
              </p:extLst>
            </p:nvPr>
          </p:nvGraphicFramePr>
          <p:xfrm>
            <a:off x="6273873" y="3719924"/>
            <a:ext cx="1794192" cy="761401"/>
          </p:xfrm>
          <a:graphic>
            <a:graphicData uri="http://schemas.openxmlformats.org/presentationml/2006/ole">
              <p:oleObj spid="_x0000_s7176" name="Equation" r:id="rId5" imgW="926698" imgH="393529" progId="">
                <p:embed/>
              </p:oleObj>
            </a:graphicData>
          </a:graphic>
        </p:graphicFrame>
        <p:sp>
          <p:nvSpPr>
            <p:cNvPr id="17" name="TextBox 13"/>
            <p:cNvSpPr txBox="1">
              <a:spLocks noChangeArrowheads="1"/>
            </p:cNvSpPr>
            <p:nvPr/>
          </p:nvSpPr>
          <p:spPr bwMode="auto">
            <a:xfrm>
              <a:off x="6096000" y="3313843"/>
              <a:ext cx="1135448" cy="36904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eaLnBrk="1" hangingPunct="1"/>
              <a:r>
                <a:rPr lang="en-US" dirty="0" smtClean="0"/>
                <a:t>Desserts:</a:t>
              </a:r>
              <a:endParaRPr lang="en-US" dirty="0"/>
            </a:p>
          </p:txBody>
        </p:sp>
      </p:grp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1143000" y="5877580"/>
            <a:ext cx="76962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800" dirty="0" smtClean="0">
                <a:latin typeface="+mn-lt"/>
              </a:rPr>
              <a:t>Thus the number of possible meals is 5,940.</a:t>
            </a:r>
            <a:endParaRPr lang="en-US" sz="2800" dirty="0">
              <a:latin typeface="+mn-lt"/>
            </a:endParaRPr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527195547"/>
              </p:ext>
            </p:extLst>
          </p:nvPr>
        </p:nvGraphicFramePr>
        <p:xfrm>
          <a:off x="2082800" y="5089525"/>
          <a:ext cx="5648325" cy="674688"/>
        </p:xfrm>
        <a:graphic>
          <a:graphicData uri="http://schemas.openxmlformats.org/presentationml/2006/ole">
            <p:oleObj spid="_x0000_s7177" name="Equation" r:id="rId6" imgW="2234230" imgH="266584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223910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181553"/>
            <a:ext cx="9262146" cy="6089646"/>
          </a:xfrm>
          <a:prstGeom prst="rect">
            <a:avLst/>
          </a:prstGeom>
          <a:noFill/>
        </p:spPr>
        <p:txBody>
          <a:bodyPr wrap="none" lIns="178591" tIns="89296" rIns="178591" bIns="89296" rtlCol="0">
            <a:spAutoFit/>
          </a:bodyPr>
          <a:lstStyle/>
          <a:p>
            <a:r>
              <a:rPr lang="en-US" sz="3200" dirty="0" smtClean="0"/>
              <a:t>Completing permutations and combinations</a:t>
            </a:r>
          </a:p>
          <a:p>
            <a:r>
              <a:rPr lang="en-US" sz="3200" dirty="0" smtClean="0"/>
              <a:t>On the calculator:</a:t>
            </a:r>
          </a:p>
          <a:p>
            <a:pPr marL="669718" indent="-669718">
              <a:buAutoNum type="arabicParenR"/>
            </a:pPr>
            <a:r>
              <a:rPr lang="en-US" sz="3200" dirty="0" smtClean="0"/>
              <a:t>Type in the n value (total population given)</a:t>
            </a:r>
          </a:p>
          <a:p>
            <a:pPr marL="669718" indent="-669718">
              <a:buAutoNum type="arabicParenR"/>
            </a:pPr>
            <a:r>
              <a:rPr lang="en-US" sz="3200" dirty="0" smtClean="0"/>
              <a:t>Select MATH</a:t>
            </a:r>
          </a:p>
          <a:p>
            <a:pPr marL="669718" indent="-669718">
              <a:buAutoNum type="arabicParenR"/>
            </a:pPr>
            <a:r>
              <a:rPr lang="en-US" sz="3200" dirty="0" smtClean="0"/>
              <a:t>Then PRB </a:t>
            </a:r>
          </a:p>
          <a:p>
            <a:pPr marL="669718" indent="-669718">
              <a:buAutoNum type="arabicParenR"/>
            </a:pPr>
            <a:r>
              <a:rPr lang="en-US" sz="3200" dirty="0" smtClean="0"/>
              <a:t>Then </a:t>
            </a:r>
            <a:r>
              <a:rPr lang="en-US" sz="3200" dirty="0" err="1" smtClean="0"/>
              <a:t>nPr</a:t>
            </a:r>
            <a:r>
              <a:rPr lang="en-US" sz="3200" dirty="0" smtClean="0"/>
              <a:t> (for permutations) (#2)</a:t>
            </a:r>
          </a:p>
          <a:p>
            <a:pPr marL="669718" indent="-669718">
              <a:buAutoNum type="arabicParenR"/>
            </a:pPr>
            <a:r>
              <a:rPr lang="en-US" sz="3200" dirty="0" smtClean="0"/>
              <a:t>Or </a:t>
            </a:r>
            <a:r>
              <a:rPr lang="en-US" sz="3200" dirty="0" err="1" smtClean="0"/>
              <a:t>nCr</a:t>
            </a:r>
            <a:r>
              <a:rPr lang="en-US" sz="3200" dirty="0" smtClean="0"/>
              <a:t> (for combinations)(#3)</a:t>
            </a:r>
          </a:p>
          <a:p>
            <a:pPr marL="669718" indent="-669718">
              <a:buAutoNum type="arabicParenR"/>
            </a:pPr>
            <a:r>
              <a:rPr lang="en-US" sz="3200" dirty="0" smtClean="0"/>
              <a:t>Or ! For factorial</a:t>
            </a:r>
          </a:p>
          <a:p>
            <a:pPr marL="669718" indent="-669718">
              <a:buAutoNum type="arabicParenR"/>
            </a:pPr>
            <a:r>
              <a:rPr lang="en-US" sz="3200" dirty="0" smtClean="0"/>
              <a:t>Then ENTER</a:t>
            </a:r>
          </a:p>
          <a:p>
            <a:pPr marL="669718" indent="-669718">
              <a:buAutoNum type="arabicParenR"/>
            </a:pPr>
            <a:r>
              <a:rPr lang="en-US" sz="3200" dirty="0" smtClean="0"/>
              <a:t>Then the r value (number of smaller </a:t>
            </a:r>
          </a:p>
          <a:p>
            <a:r>
              <a:rPr lang="en-US" sz="3200" dirty="0" smtClean="0"/>
              <a:t>groups being formed) </a:t>
            </a:r>
          </a:p>
          <a:p>
            <a:pPr marL="669718" indent="-669718">
              <a:buAutoNum type="arabicParenR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xmlns="" val="2150304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371600"/>
            <a:ext cx="6172200" cy="1894362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Permutations  and Combinations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2209800"/>
            <a:ext cx="636584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 smtClean="0"/>
              <a:t>ACTIVITY</a:t>
            </a:r>
            <a:endParaRPr lang="en-US" sz="9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permutation is an arrangement of objects in a specific order.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Example:</a:t>
            </a:r>
          </a:p>
          <a:p>
            <a:r>
              <a:rPr lang="en-US" dirty="0" smtClean="0"/>
              <a:t>The possible permutations of the letters A, B, and C without repeating and letter is</a:t>
            </a:r>
          </a:p>
          <a:p>
            <a:r>
              <a:rPr lang="en-US" dirty="0" smtClean="0"/>
              <a:t>ABC</a:t>
            </a:r>
          </a:p>
          <a:p>
            <a:r>
              <a:rPr lang="en-US" dirty="0" smtClean="0"/>
              <a:t>ACB</a:t>
            </a:r>
          </a:p>
          <a:p>
            <a:r>
              <a:rPr lang="en-US" dirty="0" smtClean="0"/>
              <a:t>BAC</a:t>
            </a:r>
          </a:p>
          <a:p>
            <a:r>
              <a:rPr lang="en-US" dirty="0" smtClean="0"/>
              <a:t>BCA</a:t>
            </a:r>
          </a:p>
          <a:p>
            <a:r>
              <a:rPr lang="en-US" dirty="0" smtClean="0"/>
              <a:t>CAB</a:t>
            </a:r>
          </a:p>
          <a:p>
            <a:r>
              <a:rPr lang="en-US" dirty="0" smtClean="0"/>
              <a:t>CBA</a:t>
            </a:r>
          </a:p>
          <a:p>
            <a:r>
              <a:rPr lang="en-US" dirty="0" smtClean="0"/>
              <a:t>There are 6 permutations (6 arrangements)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/>
              <a:t>Permutations</a:t>
            </a:r>
            <a:r>
              <a:rPr lang="en-US" dirty="0" smtClean="0"/>
              <a:t> –</a:t>
            </a:r>
            <a:br>
              <a:rPr lang="en-US" dirty="0" smtClean="0"/>
            </a:br>
            <a:r>
              <a:rPr lang="en-US" dirty="0" smtClean="0"/>
              <a:t>With all permutations the order matters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sz="3600" dirty="0"/>
              <a:t>Official </a:t>
            </a:r>
            <a:r>
              <a:rPr lang="en-US" sz="3600" dirty="0" smtClean="0"/>
              <a:t>Formula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447800"/>
            <a:ext cx="7498080" cy="4800600"/>
          </a:xfrm>
        </p:spPr>
        <p:txBody>
          <a:bodyPr/>
          <a:lstStyle/>
          <a:p>
            <a:r>
              <a:rPr lang="en-US" sz="3000" dirty="0" smtClean="0"/>
              <a:t>To find the number of Permutations of </a:t>
            </a:r>
            <a:r>
              <a:rPr lang="en-US" sz="3000" i="1" dirty="0" smtClean="0">
                <a:solidFill>
                  <a:srgbClr val="FF0000"/>
                </a:solidFill>
              </a:rPr>
              <a:t>n</a:t>
            </a:r>
            <a:r>
              <a:rPr lang="en-US" sz="3000" dirty="0" smtClean="0"/>
              <a:t> items chosen </a:t>
            </a:r>
            <a:r>
              <a:rPr lang="en-US" sz="3000" i="1" dirty="0" smtClean="0">
                <a:solidFill>
                  <a:srgbClr val="FF0000"/>
                </a:solidFill>
              </a:rPr>
              <a:t>r</a:t>
            </a:r>
            <a:r>
              <a:rPr lang="en-US" sz="3000" dirty="0" smtClean="0"/>
              <a:t> at a time, you can use the formula:</a:t>
            </a:r>
          </a:p>
          <a:p>
            <a:endParaRPr lang="en-US" sz="3000" dirty="0"/>
          </a:p>
          <a:p>
            <a:pPr marL="82296" indent="0">
              <a:buNone/>
            </a:pPr>
            <a:endParaRPr lang="en-US" sz="3000" dirty="0" smtClean="0"/>
          </a:p>
          <a:p>
            <a:pPr marL="82296" indent="0"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524792477"/>
              </p:ext>
            </p:extLst>
          </p:nvPr>
        </p:nvGraphicFramePr>
        <p:xfrm>
          <a:off x="990600" y="3124200"/>
          <a:ext cx="6669088" cy="1419225"/>
        </p:xfrm>
        <a:graphic>
          <a:graphicData uri="http://schemas.openxmlformats.org/presentationml/2006/ole">
            <p:oleObj spid="_x0000_s5123" name="Equation" r:id="rId3" imgW="1968500" imgH="419100" progId="">
              <p:embed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267200" y="3581400"/>
            <a:ext cx="3352800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6076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Permutations</a:t>
            </a:r>
            <a:r>
              <a:rPr lang="en-US" dirty="0"/>
              <a:t> </a:t>
            </a:r>
            <a:r>
              <a:rPr lang="en-US" sz="4000" dirty="0"/>
              <a:t>– order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7498080" cy="4800600"/>
          </a:xfrm>
        </p:spPr>
        <p:txBody>
          <a:bodyPr>
            <a:normAutofit/>
          </a:bodyPr>
          <a:lstStyle/>
          <a:p>
            <a:pPr marL="82296" indent="0">
              <a:buNone/>
            </a:pPr>
            <a:r>
              <a:rPr lang="en-US" sz="3000" dirty="0"/>
              <a:t>A combination lock will open when the right choice of three numbers (from 1 to 30, inclusive) is selected. How many different lock combinations are possible assuming no number is repeated</a:t>
            </a:r>
            <a:r>
              <a:rPr lang="en-US" sz="3000" dirty="0" smtClean="0"/>
              <a:t>?</a:t>
            </a:r>
            <a:endParaRPr lang="en-US" sz="30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2097422939"/>
              </p:ext>
            </p:extLst>
          </p:nvPr>
        </p:nvGraphicFramePr>
        <p:xfrm>
          <a:off x="1103313" y="4495800"/>
          <a:ext cx="7842250" cy="1212850"/>
        </p:xfrm>
        <a:graphic>
          <a:graphicData uri="http://schemas.openxmlformats.org/presentationml/2006/ole">
            <p:oleObj spid="_x0000_s1027" name="Equation" r:id="rId3" imgW="2705100" imgH="419100" progId="">
              <p:embed/>
            </p:oleObj>
          </a:graphicData>
        </a:graphic>
      </p:graphicFrame>
      <p:grpSp>
        <p:nvGrpSpPr>
          <p:cNvPr id="5" name="AnswerNow"/>
          <p:cNvGrpSpPr>
            <a:grpSpLocks/>
          </p:cNvGrpSpPr>
          <p:nvPr/>
        </p:nvGrpSpPr>
        <p:grpSpPr bwMode="auto">
          <a:xfrm>
            <a:off x="6464300" y="4051300"/>
            <a:ext cx="2222500" cy="444500"/>
            <a:chOff x="2180" y="3960"/>
            <a:chExt cx="1400" cy="280"/>
          </a:xfrm>
        </p:grpSpPr>
        <p:sp>
          <p:nvSpPr>
            <p:cNvPr id="7" name="ANShape"/>
            <p:cNvSpPr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00000"/>
                </a:gs>
                <a:gs pos="39999">
                  <a:srgbClr val="0A128C">
                    <a:alpha val="80001"/>
                  </a:srgbClr>
                </a:gs>
                <a:gs pos="70000">
                  <a:srgbClr val="181CC7">
                    <a:alpha val="65000"/>
                  </a:srgbClr>
                </a:gs>
                <a:gs pos="88000">
                  <a:srgbClr val="7005D4">
                    <a:alpha val="56000"/>
                  </a:srgbClr>
                </a:gs>
                <a:gs pos="100000">
                  <a:srgbClr val="8C3D91">
                    <a:alpha val="50000"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ANText"/>
            <p:cNvSpPr txBox="1"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>
                      <a:alpha val="50195"/>
                    </a:schemeClr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0" hangingPunct="0"/>
              <a:r>
                <a:rPr lang="en-US" sz="2400" b="1" dirty="0">
                  <a:solidFill>
                    <a:srgbClr val="FFFFFF"/>
                  </a:solidFill>
                  <a:latin typeface="Times" pitchFamily="18" charset="0"/>
                </a:rPr>
                <a:t>Answer Now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857266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800" dirty="0"/>
              <a:t>Permutations</a:t>
            </a:r>
            <a:r>
              <a:rPr lang="en-US" dirty="0"/>
              <a:t> </a:t>
            </a:r>
            <a:r>
              <a:rPr lang="en-US" sz="4000" dirty="0"/>
              <a:t>– order matters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7498080" cy="4800600"/>
          </a:xfrm>
        </p:spPr>
        <p:txBody>
          <a:bodyPr>
            <a:normAutofit/>
          </a:bodyPr>
          <a:lstStyle/>
          <a:p>
            <a:r>
              <a:rPr lang="en-US" sz="2800" dirty="0"/>
              <a:t>From a club of 24 members, a President, Vice President, Secretary, Treasurer and Historian are to be elected.  In how many ways can the offices be filled?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874863556"/>
              </p:ext>
            </p:extLst>
          </p:nvPr>
        </p:nvGraphicFramePr>
        <p:xfrm>
          <a:off x="1676400" y="4114800"/>
          <a:ext cx="6705600" cy="1838325"/>
        </p:xfrm>
        <a:graphic>
          <a:graphicData uri="http://schemas.openxmlformats.org/presentationml/2006/ole">
            <p:oleObj spid="_x0000_s2051" name="Equation" r:id="rId3" imgW="1943100" imgH="635000" progId="">
              <p:embed/>
            </p:oleObj>
          </a:graphicData>
        </a:graphic>
      </p:graphicFrame>
      <p:grpSp>
        <p:nvGrpSpPr>
          <p:cNvPr id="5" name="AnswerNow"/>
          <p:cNvGrpSpPr>
            <a:grpSpLocks/>
          </p:cNvGrpSpPr>
          <p:nvPr/>
        </p:nvGrpSpPr>
        <p:grpSpPr bwMode="auto">
          <a:xfrm>
            <a:off x="6464300" y="3505200"/>
            <a:ext cx="2222500" cy="444500"/>
            <a:chOff x="2180" y="3960"/>
            <a:chExt cx="1400" cy="280"/>
          </a:xfrm>
        </p:grpSpPr>
        <p:sp>
          <p:nvSpPr>
            <p:cNvPr id="7" name="ANShape"/>
            <p:cNvSpPr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00000"/>
                </a:gs>
                <a:gs pos="39999">
                  <a:srgbClr val="0A128C">
                    <a:alpha val="80001"/>
                  </a:srgbClr>
                </a:gs>
                <a:gs pos="70000">
                  <a:srgbClr val="181CC7">
                    <a:alpha val="65000"/>
                  </a:srgbClr>
                </a:gs>
                <a:gs pos="88000">
                  <a:srgbClr val="7005D4">
                    <a:alpha val="56000"/>
                  </a:srgbClr>
                </a:gs>
                <a:gs pos="100000">
                  <a:srgbClr val="8C3D91">
                    <a:alpha val="50000"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ANText"/>
            <p:cNvSpPr txBox="1"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>
                      <a:alpha val="50195"/>
                    </a:schemeClr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>
                <a:defRPr>
                  <a:solidFill>
                    <a:schemeClr val="tx1"/>
                  </a:solidFill>
                  <a:latin typeface="Tahom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ahom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ahoma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</a:defRPr>
              </a:lvl9pPr>
            </a:lstStyle>
            <a:p>
              <a:pPr algn="ctr" eaLnBrk="0" hangingPunct="0"/>
              <a:r>
                <a:rPr lang="en-US" sz="2400" b="1" dirty="0">
                  <a:solidFill>
                    <a:srgbClr val="FFFFFF"/>
                  </a:solidFill>
                  <a:latin typeface="Times" pitchFamily="18" charset="0"/>
                </a:rPr>
                <a:t>Answer Now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364090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>
                <a:solidFill>
                  <a:schemeClr val="tx1"/>
                </a:solidFill>
              </a:rPr>
              <a:t>A combination consists of objects without regard to order.</a:t>
            </a:r>
            <a:endParaRPr lang="en-US" b="1" u="sng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/>
              <a:t>Example:</a:t>
            </a:r>
          </a:p>
          <a:p>
            <a:r>
              <a:rPr lang="en-US" sz="3600" dirty="0" smtClean="0"/>
              <a:t>Selecting two side dishes from a list of 5 dishes, the order in which you choose the side dishes from the list does not matter.</a:t>
            </a:r>
            <a:endParaRPr lang="en-US" sz="36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8001000" cy="1143000"/>
          </a:xfrm>
        </p:spPr>
        <p:txBody>
          <a:bodyPr>
            <a:normAutofit fontScale="90000"/>
          </a:bodyPr>
          <a:lstStyle/>
          <a:p>
            <a:r>
              <a:rPr lang="en-US" sz="4800" dirty="0" smtClean="0"/>
              <a:t>Combinations</a:t>
            </a:r>
            <a:r>
              <a:rPr lang="en-US" dirty="0" smtClean="0"/>
              <a:t> </a:t>
            </a:r>
            <a:r>
              <a:rPr lang="en-US" sz="3600" dirty="0" smtClean="0"/>
              <a:t>– order doesn’t matter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/>
              <a:t>To play a particular card game, each player is dealt five cards from a standard deck of 52 cards. How many different hands are possible?</a:t>
            </a:r>
          </a:p>
          <a:p>
            <a:endParaRPr lang="en-US" dirty="0"/>
          </a:p>
        </p:txBody>
      </p:sp>
      <p:grpSp>
        <p:nvGrpSpPr>
          <p:cNvPr id="2" name="AnswerNow"/>
          <p:cNvGrpSpPr>
            <a:grpSpLocks/>
          </p:cNvGrpSpPr>
          <p:nvPr/>
        </p:nvGrpSpPr>
        <p:grpSpPr bwMode="auto">
          <a:xfrm>
            <a:off x="6400800" y="3581400"/>
            <a:ext cx="2222500" cy="444500"/>
            <a:chOff x="2180" y="3960"/>
            <a:chExt cx="1400" cy="280"/>
          </a:xfrm>
        </p:grpSpPr>
        <p:sp>
          <p:nvSpPr>
            <p:cNvPr id="5" name="ANShape"/>
            <p:cNvSpPr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rgbClr val="000000"/>
                </a:gs>
                <a:gs pos="39999">
                  <a:srgbClr val="0A128C">
                    <a:alpha val="80001"/>
                  </a:srgbClr>
                </a:gs>
                <a:gs pos="70000">
                  <a:srgbClr val="181CC7">
                    <a:alpha val="65000"/>
                  </a:srgbClr>
                </a:gs>
                <a:gs pos="88000">
                  <a:srgbClr val="7005D4">
                    <a:alpha val="56000"/>
                  </a:srgbClr>
                </a:gs>
                <a:gs pos="100000">
                  <a:srgbClr val="8C3D91">
                    <a:alpha val="50000"/>
                  </a:srgbClr>
                </a:gs>
              </a:gsLst>
              <a:lin ang="5400000" scaled="1"/>
            </a:gradFill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Tahoma" pitchFamily="34" charset="0"/>
                  <a:ea typeface="+mn-ea"/>
                  <a:cs typeface="+mn-cs"/>
                </a:defRPr>
              </a:lvl9pPr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6" name="ANText"/>
            <p:cNvSpPr txBox="1">
              <a:spLocks noChangeArrowheads="1"/>
            </p:cNvSpPr>
            <p:nvPr/>
          </p:nvSpPr>
          <p:spPr bwMode="auto">
            <a:xfrm>
              <a:off x="2180" y="3960"/>
              <a:ext cx="1400" cy="2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>
                      <a:alpha val="50195"/>
                    </a:schemeClr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 anchorCtr="1"/>
            <a:lstStyle>
              <a:lvl1pPr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ahoma" pitchFamily="34" charset="0"/>
                  <a:cs typeface="Arial" charset="0"/>
                </a:defRPr>
              </a:lvl9pPr>
            </a:lstStyle>
            <a:p>
              <a:pPr algn="ctr"/>
              <a:r>
                <a:rPr lang="en-US" sz="2400" b="1" dirty="0">
                  <a:solidFill>
                    <a:srgbClr val="FFFFFF"/>
                  </a:solidFill>
                  <a:latin typeface="Times" pitchFamily="18" charset="0"/>
                </a:rPr>
                <a:t>Answer Now</a:t>
              </a:r>
            </a:p>
          </p:txBody>
        </p:sp>
      </p:grp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769041882"/>
              </p:ext>
            </p:extLst>
          </p:nvPr>
        </p:nvGraphicFramePr>
        <p:xfrm>
          <a:off x="1539875" y="3983038"/>
          <a:ext cx="5705475" cy="2425700"/>
        </p:xfrm>
        <a:graphic>
          <a:graphicData uri="http://schemas.openxmlformats.org/presentationml/2006/ole">
            <p:oleObj spid="_x0000_s28674" name="Equation" r:id="rId3" imgW="1968500" imgH="838200" progId="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3297588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Arnold, Beth, and </a:t>
            </a:r>
            <a:r>
              <a:rPr lang="en-US" dirty="0" err="1" smtClean="0"/>
              <a:t>Corrie</a:t>
            </a:r>
            <a:r>
              <a:rPr lang="en-US" dirty="0" smtClean="0"/>
              <a:t>, all work in the same department.  One person must work on the 4</a:t>
            </a:r>
            <a:r>
              <a:rPr lang="en-US" baseline="30000" dirty="0" smtClean="0"/>
              <a:t>th</a:t>
            </a:r>
            <a:r>
              <a:rPr lang="en-US" dirty="0" smtClean="0"/>
              <a:t> of July.  How many different ways can the two people who get the day off be chosen?</a:t>
            </a:r>
          </a:p>
          <a:p>
            <a:r>
              <a:rPr lang="en-US" dirty="0" smtClean="0"/>
              <a:t>3 – Arnold and Beth, Arnold and </a:t>
            </a:r>
            <a:r>
              <a:rPr lang="en-US" dirty="0" err="1" smtClean="0"/>
              <a:t>Corrie</a:t>
            </a:r>
            <a:r>
              <a:rPr lang="en-US" dirty="0" smtClean="0"/>
              <a:t>, Beth and </a:t>
            </a:r>
            <a:r>
              <a:rPr lang="en-US" dirty="0" err="1" smtClean="0"/>
              <a:t>Corrie</a:t>
            </a:r>
            <a:r>
              <a:rPr lang="en-US" dirty="0" smtClean="0"/>
              <a:t>. 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64949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238</TotalTime>
  <Words>804</Words>
  <Application>Microsoft Office PowerPoint</Application>
  <PresentationFormat>On-screen Show (4:3)</PresentationFormat>
  <Paragraphs>89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Oriel</vt:lpstr>
      <vt:lpstr>Equation</vt:lpstr>
      <vt:lpstr>probability Warm Up page 12- write the question you have 10 mins to complete it.  See coaching on page 85</vt:lpstr>
      <vt:lpstr>Permutations  and Combinations</vt:lpstr>
      <vt:lpstr>A permutation is an arrangement of objects in a specific order. </vt:lpstr>
      <vt:lpstr>Permutations – With all permutations the order matters  Official Formula </vt:lpstr>
      <vt:lpstr>Permutations – order matters</vt:lpstr>
      <vt:lpstr>Permutations – order matters</vt:lpstr>
      <vt:lpstr>A combination consists of objects without regard to order.</vt:lpstr>
      <vt:lpstr>Combinations – order doesn’t matter</vt:lpstr>
      <vt:lpstr>Combinations</vt:lpstr>
      <vt:lpstr>Combinations</vt:lpstr>
      <vt:lpstr>Combinations – order doesn’t matter</vt:lpstr>
      <vt:lpstr>Practice …</vt:lpstr>
      <vt:lpstr>Practice …</vt:lpstr>
      <vt:lpstr>Practice …</vt:lpstr>
      <vt:lpstr>Challenge …</vt:lpstr>
      <vt:lpstr>Challenge …</vt:lpstr>
      <vt:lpstr>Challenge …</vt:lpstr>
      <vt:lpstr>Challenge …</vt:lpstr>
      <vt:lpstr>Slide 19</vt:lpstr>
      <vt:lpstr>Slide 20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Perms and Combos</dc:title>
  <dc:creator>nakoyas.solomon</dc:creator>
  <cp:lastModifiedBy>v1.williams-brissett</cp:lastModifiedBy>
  <cp:revision>24</cp:revision>
  <dcterms:created xsi:type="dcterms:W3CDTF">2014-09-25T16:08:23Z</dcterms:created>
  <dcterms:modified xsi:type="dcterms:W3CDTF">2015-01-27T16:30:36Z</dcterms:modified>
</cp:coreProperties>
</file>